
<file path=[Content_Types].xml><?xml version="1.0" encoding="utf-8"?>
<Types xmlns="http://schemas.openxmlformats.org/package/2006/content-types">
  <Default Extension="emf" ContentType="image/x-emf"/>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2"/>
  </p:notesMasterIdLst>
  <p:sldIdLst>
    <p:sldId id="256" r:id="rId2"/>
    <p:sldId id="257" r:id="rId3"/>
    <p:sldId id="258" r:id="rId4"/>
    <p:sldId id="259" r:id="rId5"/>
    <p:sldId id="260" r:id="rId6"/>
    <p:sldId id="284"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85" r:id="rId21"/>
    <p:sldId id="274" r:id="rId22"/>
    <p:sldId id="275" r:id="rId23"/>
    <p:sldId id="276" r:id="rId24"/>
    <p:sldId id="277" r:id="rId25"/>
    <p:sldId id="278" r:id="rId26"/>
    <p:sldId id="279" r:id="rId27"/>
    <p:sldId id="280" r:id="rId28"/>
    <p:sldId id="281" r:id="rId29"/>
    <p:sldId id="282" r:id="rId30"/>
    <p:sldId id="283" r:id="rId31"/>
  </p:sldIdLst>
  <p:sldSz cx="12192000" cy="6858000"/>
  <p:notesSz cx="6858000" cy="9144000"/>
  <p:embeddedFontLst>
    <p:embeddedFont>
      <p:font typeface="Stardos Stencil" panose="020B0604020202020204" charset="0"/>
      <p:regular r:id="rId33"/>
      <p:bold r:id="rId34"/>
    </p:embeddedFont>
    <p:embeddedFont>
      <p:font typeface="Trebuchet MS" panose="020B0603020202020204" pitchFamily="34" charset="0"/>
      <p:regular r:id="rId35"/>
      <p:bold r:id="rId36"/>
      <p:italic r:id="rId37"/>
      <p:boldItalic r:id="rId3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9" roundtripDataSignature="AMtx7mgO7xhWRNu9G7+F0D5c8vYRRr8/K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38CBEF7-B3ED-447E-90CF-060F200B01BF}">
  <a:tblStyle styleId="{138CBEF7-B3ED-447E-90CF-060F200B01BF}"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4C5E30BE-79A8-40F9-A94C-F3E57981C545}" styleName="Table_1">
    <a:wholeTbl>
      <a:tcTxStyle b="off" i="off">
        <a:font>
          <a:latin typeface="Trebuchet MS"/>
          <a:ea typeface="Trebuchet MS"/>
          <a:cs typeface="Trebuchet MS"/>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EF4E7"/>
          </a:solidFill>
        </a:fill>
      </a:tcStyle>
    </a:wholeTbl>
    <a:band1H>
      <a:tcTxStyle/>
      <a:tcStyle>
        <a:tcBdr/>
        <a:fill>
          <a:solidFill>
            <a:srgbClr val="DBE9CB"/>
          </a:solidFill>
        </a:fill>
      </a:tcStyle>
    </a:band1H>
    <a:band2H>
      <a:tcTxStyle/>
      <a:tcStyle>
        <a:tcBdr/>
      </a:tcStyle>
    </a:band2H>
    <a:band1V>
      <a:tcTxStyle/>
      <a:tcStyle>
        <a:tcBdr/>
        <a:fill>
          <a:solidFill>
            <a:srgbClr val="DBE9CB"/>
          </a:solidFill>
        </a:fill>
      </a:tcStyle>
    </a:band1V>
    <a:band2V>
      <a:tcTxStyle/>
      <a:tcStyle>
        <a:tcBdr/>
      </a:tcStyle>
    </a:band2V>
    <a:lastCol>
      <a:tcTxStyle b="on" i="off">
        <a:font>
          <a:latin typeface="Trebuchet MS"/>
          <a:ea typeface="Trebuchet MS"/>
          <a:cs typeface="Trebuchet MS"/>
        </a:font>
        <a:schemeClr val="lt1"/>
      </a:tcTxStyle>
      <a:tcStyle>
        <a:tcBdr/>
        <a:fill>
          <a:solidFill>
            <a:schemeClr val="accent1"/>
          </a:solidFill>
        </a:fill>
      </a:tcStyle>
    </a:lastCol>
    <a:firstCol>
      <a:tcTxStyle b="on" i="off">
        <a:font>
          <a:latin typeface="Trebuchet MS"/>
          <a:ea typeface="Trebuchet MS"/>
          <a:cs typeface="Trebuchet MS"/>
        </a:font>
        <a:schemeClr val="lt1"/>
      </a:tcTxStyle>
      <a:tcStyle>
        <a:tcBdr/>
        <a:fill>
          <a:solidFill>
            <a:schemeClr val="accent1"/>
          </a:solidFill>
        </a:fill>
      </a:tcStyle>
    </a:firstCol>
    <a:lastRow>
      <a:tcTxStyle b="on" i="off">
        <a:font>
          <a:latin typeface="Trebuchet MS"/>
          <a:ea typeface="Trebuchet MS"/>
          <a:cs typeface="Trebuchet MS"/>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Trebuchet MS"/>
          <a:ea typeface="Trebuchet MS"/>
          <a:cs typeface="Trebuchet MS"/>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29635D10-EDB2-49CC-AA1C-5489AE9EB165}" styleName="Table_2">
    <a:wholeTbl>
      <a:tcTxStyle b="off" i="off">
        <a:font>
          <a:latin typeface="Trebuchet MS"/>
          <a:ea typeface="Trebuchet MS"/>
          <a:cs typeface="Trebuchet MS"/>
        </a:font>
        <a:schemeClr val="lt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chemeClr val="accent3"/>
          </a:solidFill>
        </a:fill>
      </a:tcStyle>
    </a:wholeTbl>
    <a:band1H>
      <a:tcTxStyle/>
      <a:tcStyle>
        <a:tcBdr/>
        <a:fill>
          <a:solidFill>
            <a:srgbClr val="B69217"/>
          </a:solidFill>
        </a:fill>
      </a:tcStyle>
    </a:band1H>
    <a:band2H>
      <a:tcTxStyle/>
      <a:tcStyle>
        <a:tcBdr/>
      </a:tcStyle>
    </a:band2H>
    <a:band1V>
      <a:tcTxStyle/>
      <a:tcStyle>
        <a:tcBdr/>
        <a:fill>
          <a:solidFill>
            <a:srgbClr val="B69217"/>
          </a:solidFill>
        </a:fill>
      </a:tcStyle>
    </a:band1V>
    <a:band2V>
      <a:tcTxStyle/>
      <a:tcStyle>
        <a:tcBdr/>
      </a:tcStyle>
    </a:band2V>
    <a:lastCol>
      <a:tcTxStyle b="on" i="off"/>
      <a:tcStyle>
        <a:tcBdr>
          <a:left>
            <a:ln w="25400" cap="flat" cmpd="sng">
              <a:solidFill>
                <a:schemeClr val="lt1"/>
              </a:solidFill>
              <a:prstDash val="solid"/>
              <a:round/>
              <a:headEnd type="none" w="sm" len="sm"/>
              <a:tailEnd type="none" w="sm" len="sm"/>
            </a:ln>
          </a:left>
        </a:tcBdr>
        <a:fill>
          <a:solidFill>
            <a:srgbClr val="B69217"/>
          </a:solidFill>
        </a:fill>
      </a:tcStyle>
    </a:lastCol>
    <a:firstCol>
      <a:tcTxStyle b="on" i="off"/>
      <a:tcStyle>
        <a:tcBdr>
          <a:right>
            <a:ln w="25400" cap="flat" cmpd="sng">
              <a:solidFill>
                <a:schemeClr val="lt1"/>
              </a:solidFill>
              <a:prstDash val="solid"/>
              <a:round/>
              <a:headEnd type="none" w="sm" len="sm"/>
              <a:tailEnd type="none" w="sm" len="sm"/>
            </a:ln>
          </a:right>
        </a:tcBdr>
        <a:fill>
          <a:solidFill>
            <a:srgbClr val="B69217"/>
          </a:solidFill>
        </a:fill>
      </a:tcStyle>
    </a:firstCol>
    <a:lastRow>
      <a:tcTxStyle b="on" i="off"/>
      <a:tcStyle>
        <a:tcBdr>
          <a:top>
            <a:ln w="25400" cap="flat" cmpd="sng">
              <a:solidFill>
                <a:schemeClr val="lt1"/>
              </a:solidFill>
              <a:prstDash val="solid"/>
              <a:round/>
              <a:headEnd type="none" w="sm" len="sm"/>
              <a:tailEnd type="none" w="sm" len="sm"/>
            </a:ln>
          </a:top>
        </a:tcBdr>
        <a:fill>
          <a:solidFill>
            <a:srgbClr val="977913"/>
          </a:solidFill>
        </a:fill>
      </a:tcStyle>
    </a:lastRow>
    <a:seCell>
      <a:tcTxStyle/>
      <a:tcStyle>
        <a:tcBdr>
          <a:left>
            <a:ln w="9525" cap="flat" cmpd="sng">
              <a:solidFill>
                <a:srgbClr val="000000">
                  <a:alpha val="0"/>
                </a:srgbClr>
              </a:solidFill>
              <a:prstDash val="solid"/>
              <a:round/>
              <a:headEnd type="none" w="sm" len="sm"/>
              <a:tailEnd type="none" w="sm" len="sm"/>
            </a:ln>
          </a:left>
        </a:tcBdr>
      </a:tcStyle>
    </a:seCell>
    <a:swCell>
      <a:tcTxStyle/>
      <a:tcStyle>
        <a:tcBdr>
          <a:right>
            <a:ln w="9525" cap="flat" cmpd="sng">
              <a:solidFill>
                <a:srgbClr val="000000">
                  <a:alpha val="0"/>
                </a:srgbClr>
              </a:solidFill>
              <a:prstDash val="solid"/>
              <a:round/>
              <a:headEnd type="none" w="sm" len="sm"/>
              <a:tailEnd type="none" w="sm" len="sm"/>
            </a:ln>
          </a:right>
        </a:tcBdr>
      </a:tcStyle>
    </a:swCell>
    <a:firstRow>
      <a:tcTxStyle b="on" i="off"/>
      <a:tcStyle>
        <a:tcBdr>
          <a:bottom>
            <a:ln w="25400" cap="flat" cmpd="sng">
              <a:solidFill>
                <a:schemeClr val="lt1"/>
              </a:solidFill>
              <a:prstDash val="solid"/>
              <a:round/>
              <a:headEnd type="none" w="sm" len="sm"/>
              <a:tailEnd type="none" w="sm" len="sm"/>
            </a:ln>
          </a:bottom>
        </a:tcBdr>
        <a:fill>
          <a:solidFill>
            <a:schemeClr val="dk1"/>
          </a:solidFill>
        </a:fill>
      </a:tcStyle>
    </a:firstRow>
    <a:neCell>
      <a:tcTxStyle/>
      <a:tcStyle>
        <a:tcBdr>
          <a:left>
            <a:ln w="9525" cap="flat" cmpd="sng">
              <a:solidFill>
                <a:srgbClr val="000000">
                  <a:alpha val="0"/>
                </a:srgbClr>
              </a:solidFill>
              <a:prstDash val="solid"/>
              <a:round/>
              <a:headEnd type="none" w="sm" len="sm"/>
              <a:tailEnd type="none" w="sm" len="sm"/>
            </a:ln>
          </a:left>
        </a:tcBdr>
      </a:tcStyle>
    </a:neCell>
    <a:nwCell>
      <a:tcTxStyle/>
      <a:tcStyle>
        <a:tcBdr>
          <a:right>
            <a:ln w="9525" cap="flat" cmpd="sng">
              <a:solidFill>
                <a:srgbClr val="000000">
                  <a:alpha val="0"/>
                </a:srgbClr>
              </a:solidFill>
              <a:prstDash val="solid"/>
              <a:round/>
              <a:headEnd type="none" w="sm" len="sm"/>
              <a:tailEnd type="none" w="sm" len="sm"/>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56" d="100"/>
          <a:sy n="56" d="100"/>
        </p:scale>
        <p:origin x="976" y="4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customschemas.google.com/relationships/presentationmetadata" Target="metadata"/><Relationship Id="rId21" Type="http://schemas.openxmlformats.org/officeDocument/2006/relationships/slide" Target="slides/slide20.xml"/><Relationship Id="rId34" Type="http://schemas.openxmlformats.org/officeDocument/2006/relationships/font" Target="fonts/font2.fntdata"/><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font" Target="fonts/font4.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font" Target="fonts/font3.fntdata"/><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1.fntdata"/><Relationship Id="rId38" Type="http://schemas.openxmlformats.org/officeDocument/2006/relationships/font" Target="fonts/font6.fntdata"/></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0D7076-DA1B-459D-9222-8CAFDFEE98B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MY"/>
        </a:p>
      </dgm:t>
    </dgm:pt>
    <dgm:pt modelId="{D1CA5C14-6F2F-4B18-BA72-691784D09383}">
      <dgm:prSet phldrT="[Text]"/>
      <dgm:spPr/>
      <dgm:t>
        <a:bodyPr/>
        <a:lstStyle/>
        <a:p>
          <a:r>
            <a:rPr lang="en-US" dirty="0"/>
            <a:t>Malocclusion</a:t>
          </a:r>
          <a:endParaRPr lang="en-MY" dirty="0"/>
        </a:p>
      </dgm:t>
    </dgm:pt>
    <dgm:pt modelId="{7A56CA5E-ECFC-480C-BBC1-5F1491954931}" type="parTrans" cxnId="{FF90822D-0AE7-40D0-8777-656A471F4C62}">
      <dgm:prSet/>
      <dgm:spPr/>
      <dgm:t>
        <a:bodyPr/>
        <a:lstStyle/>
        <a:p>
          <a:endParaRPr lang="en-MY"/>
        </a:p>
      </dgm:t>
    </dgm:pt>
    <dgm:pt modelId="{E356A515-6CC4-4CA7-B5A2-1A39BB0CC136}" type="sibTrans" cxnId="{FF90822D-0AE7-40D0-8777-656A471F4C62}">
      <dgm:prSet/>
      <dgm:spPr/>
      <dgm:t>
        <a:bodyPr/>
        <a:lstStyle/>
        <a:p>
          <a:endParaRPr lang="en-MY"/>
        </a:p>
      </dgm:t>
    </dgm:pt>
    <dgm:pt modelId="{182304FD-6426-43CD-A29C-171231403F41}">
      <dgm:prSet phldrT="[Text]"/>
      <dgm:spPr/>
      <dgm:t>
        <a:bodyPr/>
        <a:lstStyle/>
        <a:p>
          <a:r>
            <a:rPr lang="en-US" dirty="0"/>
            <a:t>Orthodontic treatment</a:t>
          </a:r>
          <a:endParaRPr lang="en-MY" dirty="0"/>
        </a:p>
      </dgm:t>
    </dgm:pt>
    <dgm:pt modelId="{C3FA911E-DC4B-43F8-A5CF-06CC992BA28C}" type="parTrans" cxnId="{14FF742A-E9C0-41E8-B2E8-2EFBB882A560}">
      <dgm:prSet/>
      <dgm:spPr/>
      <dgm:t>
        <a:bodyPr/>
        <a:lstStyle/>
        <a:p>
          <a:endParaRPr lang="en-MY"/>
        </a:p>
      </dgm:t>
    </dgm:pt>
    <dgm:pt modelId="{410AAA6F-FA9C-4379-B99E-E25377EBEC0D}" type="sibTrans" cxnId="{14FF742A-E9C0-41E8-B2E8-2EFBB882A560}">
      <dgm:prSet/>
      <dgm:spPr/>
      <dgm:t>
        <a:bodyPr/>
        <a:lstStyle/>
        <a:p>
          <a:endParaRPr lang="en-MY"/>
        </a:p>
      </dgm:t>
    </dgm:pt>
    <dgm:pt modelId="{631A1F12-227B-400D-AAEB-224EA46D0514}">
      <dgm:prSet phldrT="[Text]"/>
      <dgm:spPr/>
      <dgm:t>
        <a:bodyPr/>
        <a:lstStyle/>
        <a:p>
          <a:r>
            <a:rPr lang="en-US" dirty="0"/>
            <a:t>Phonation</a:t>
          </a:r>
          <a:endParaRPr lang="en-MY" dirty="0"/>
        </a:p>
      </dgm:t>
    </dgm:pt>
    <dgm:pt modelId="{DD06C6EC-83FD-4AB2-AE41-1F152DE52DA1}" type="parTrans" cxnId="{1CC44641-F48A-48E7-876B-0CF5E4D6695C}">
      <dgm:prSet/>
      <dgm:spPr/>
      <dgm:t>
        <a:bodyPr/>
        <a:lstStyle/>
        <a:p>
          <a:endParaRPr lang="en-MY"/>
        </a:p>
      </dgm:t>
    </dgm:pt>
    <dgm:pt modelId="{5DFFEDA3-B687-472B-BABF-74A79954F0B7}" type="sibTrans" cxnId="{1CC44641-F48A-48E7-876B-0CF5E4D6695C}">
      <dgm:prSet/>
      <dgm:spPr/>
      <dgm:t>
        <a:bodyPr/>
        <a:lstStyle/>
        <a:p>
          <a:endParaRPr lang="en-MY"/>
        </a:p>
      </dgm:t>
    </dgm:pt>
    <dgm:pt modelId="{12384D59-B5A7-401B-9206-C7397B864DCC}" type="pres">
      <dgm:prSet presAssocID="{B00D7076-DA1B-459D-9222-8CAFDFEE98B5}" presName="linear" presStyleCnt="0">
        <dgm:presLayoutVars>
          <dgm:dir/>
          <dgm:animLvl val="lvl"/>
          <dgm:resizeHandles val="exact"/>
        </dgm:presLayoutVars>
      </dgm:prSet>
      <dgm:spPr/>
    </dgm:pt>
    <dgm:pt modelId="{9066571D-F586-43EF-B293-7566F0B706DB}" type="pres">
      <dgm:prSet presAssocID="{D1CA5C14-6F2F-4B18-BA72-691784D09383}" presName="parentLin" presStyleCnt="0"/>
      <dgm:spPr/>
    </dgm:pt>
    <dgm:pt modelId="{2461B13D-C726-48D6-9757-923AD0F26DB3}" type="pres">
      <dgm:prSet presAssocID="{D1CA5C14-6F2F-4B18-BA72-691784D09383}" presName="parentLeftMargin" presStyleLbl="node1" presStyleIdx="0" presStyleCnt="3"/>
      <dgm:spPr/>
    </dgm:pt>
    <dgm:pt modelId="{82AED6CF-3424-4ACC-ACA8-E2A983951DE3}" type="pres">
      <dgm:prSet presAssocID="{D1CA5C14-6F2F-4B18-BA72-691784D09383}" presName="parentText" presStyleLbl="node1" presStyleIdx="0" presStyleCnt="3" custLinFactNeighborX="31500" custLinFactNeighborY="13373">
        <dgm:presLayoutVars>
          <dgm:chMax val="0"/>
          <dgm:bulletEnabled val="1"/>
        </dgm:presLayoutVars>
      </dgm:prSet>
      <dgm:spPr/>
    </dgm:pt>
    <dgm:pt modelId="{124F7EA2-5344-49AE-985C-DD3EBDACBBD7}" type="pres">
      <dgm:prSet presAssocID="{D1CA5C14-6F2F-4B18-BA72-691784D09383}" presName="negativeSpace" presStyleCnt="0"/>
      <dgm:spPr/>
    </dgm:pt>
    <dgm:pt modelId="{391EF8C7-6E5B-4915-A07E-1249BC200C12}" type="pres">
      <dgm:prSet presAssocID="{D1CA5C14-6F2F-4B18-BA72-691784D09383}" presName="childText" presStyleLbl="conFgAcc1" presStyleIdx="0" presStyleCnt="3" custLinFactY="-46088" custLinFactNeighborX="2552" custLinFactNeighborY="-100000">
        <dgm:presLayoutVars>
          <dgm:bulletEnabled val="1"/>
        </dgm:presLayoutVars>
      </dgm:prSet>
      <dgm:spPr/>
    </dgm:pt>
    <dgm:pt modelId="{4777D203-7C80-4AAC-A2DE-895B1DAFCA74}" type="pres">
      <dgm:prSet presAssocID="{E356A515-6CC4-4CA7-B5A2-1A39BB0CC136}" presName="spaceBetweenRectangles" presStyleCnt="0"/>
      <dgm:spPr/>
    </dgm:pt>
    <dgm:pt modelId="{EB28681D-7C62-4949-9554-09964D034604}" type="pres">
      <dgm:prSet presAssocID="{182304FD-6426-43CD-A29C-171231403F41}" presName="parentLin" presStyleCnt="0"/>
      <dgm:spPr/>
    </dgm:pt>
    <dgm:pt modelId="{A17BA49C-86B8-4B09-A414-854FCA15E563}" type="pres">
      <dgm:prSet presAssocID="{182304FD-6426-43CD-A29C-171231403F41}" presName="parentLeftMargin" presStyleLbl="node1" presStyleIdx="0" presStyleCnt="3"/>
      <dgm:spPr/>
    </dgm:pt>
    <dgm:pt modelId="{D9144D18-DD4F-4773-AC21-BBC5D1ED6DE7}" type="pres">
      <dgm:prSet presAssocID="{182304FD-6426-43CD-A29C-171231403F41}" presName="parentText" presStyleLbl="node1" presStyleIdx="1" presStyleCnt="3">
        <dgm:presLayoutVars>
          <dgm:chMax val="0"/>
          <dgm:bulletEnabled val="1"/>
        </dgm:presLayoutVars>
      </dgm:prSet>
      <dgm:spPr/>
    </dgm:pt>
    <dgm:pt modelId="{58FFDD21-0645-462F-9777-F0DF051A7A15}" type="pres">
      <dgm:prSet presAssocID="{182304FD-6426-43CD-A29C-171231403F41}" presName="negativeSpace" presStyleCnt="0"/>
      <dgm:spPr/>
    </dgm:pt>
    <dgm:pt modelId="{6B5D6A5A-1576-4D4E-BD30-9EEE482A5D99}" type="pres">
      <dgm:prSet presAssocID="{182304FD-6426-43CD-A29C-171231403F41}" presName="childText" presStyleLbl="conFgAcc1" presStyleIdx="1" presStyleCnt="3" custLinFactNeighborX="-735" custLinFactNeighborY="-47037">
        <dgm:presLayoutVars>
          <dgm:bulletEnabled val="1"/>
        </dgm:presLayoutVars>
      </dgm:prSet>
      <dgm:spPr/>
    </dgm:pt>
    <dgm:pt modelId="{41657D29-1907-4CF0-8568-8FC8496F5DBD}" type="pres">
      <dgm:prSet presAssocID="{410AAA6F-FA9C-4379-B99E-E25377EBEC0D}" presName="spaceBetweenRectangles" presStyleCnt="0"/>
      <dgm:spPr/>
    </dgm:pt>
    <dgm:pt modelId="{30E36F4E-9495-4810-974A-1EBBFDB593E9}" type="pres">
      <dgm:prSet presAssocID="{631A1F12-227B-400D-AAEB-224EA46D0514}" presName="parentLin" presStyleCnt="0"/>
      <dgm:spPr/>
    </dgm:pt>
    <dgm:pt modelId="{5E3D007C-2ABE-4B3C-91FA-3AF55CFDC4DF}" type="pres">
      <dgm:prSet presAssocID="{631A1F12-227B-400D-AAEB-224EA46D0514}" presName="parentLeftMargin" presStyleLbl="node1" presStyleIdx="1" presStyleCnt="3"/>
      <dgm:spPr/>
    </dgm:pt>
    <dgm:pt modelId="{2E192289-033F-4E16-9543-1080BAAFAA3D}" type="pres">
      <dgm:prSet presAssocID="{631A1F12-227B-400D-AAEB-224EA46D0514}" presName="parentText" presStyleLbl="node1" presStyleIdx="2" presStyleCnt="3">
        <dgm:presLayoutVars>
          <dgm:chMax val="0"/>
          <dgm:bulletEnabled val="1"/>
        </dgm:presLayoutVars>
      </dgm:prSet>
      <dgm:spPr/>
    </dgm:pt>
    <dgm:pt modelId="{1E4630BE-83D8-4D05-8061-6E88C78BEB8A}" type="pres">
      <dgm:prSet presAssocID="{631A1F12-227B-400D-AAEB-224EA46D0514}" presName="negativeSpace" presStyleCnt="0"/>
      <dgm:spPr/>
    </dgm:pt>
    <dgm:pt modelId="{5BE9083C-2CAE-4EBF-970F-00CA0A04EE61}" type="pres">
      <dgm:prSet presAssocID="{631A1F12-227B-400D-AAEB-224EA46D0514}" presName="childText" presStyleLbl="conFgAcc1" presStyleIdx="2" presStyleCnt="3">
        <dgm:presLayoutVars>
          <dgm:bulletEnabled val="1"/>
        </dgm:presLayoutVars>
      </dgm:prSet>
      <dgm:spPr/>
    </dgm:pt>
  </dgm:ptLst>
  <dgm:cxnLst>
    <dgm:cxn modelId="{14FF742A-E9C0-41E8-B2E8-2EFBB882A560}" srcId="{B00D7076-DA1B-459D-9222-8CAFDFEE98B5}" destId="{182304FD-6426-43CD-A29C-171231403F41}" srcOrd="1" destOrd="0" parTransId="{C3FA911E-DC4B-43F8-A5CF-06CC992BA28C}" sibTransId="{410AAA6F-FA9C-4379-B99E-E25377EBEC0D}"/>
    <dgm:cxn modelId="{FF90822D-0AE7-40D0-8777-656A471F4C62}" srcId="{B00D7076-DA1B-459D-9222-8CAFDFEE98B5}" destId="{D1CA5C14-6F2F-4B18-BA72-691784D09383}" srcOrd="0" destOrd="0" parTransId="{7A56CA5E-ECFC-480C-BBC1-5F1491954931}" sibTransId="{E356A515-6CC4-4CA7-B5A2-1A39BB0CC136}"/>
    <dgm:cxn modelId="{1CC44641-F48A-48E7-876B-0CF5E4D6695C}" srcId="{B00D7076-DA1B-459D-9222-8CAFDFEE98B5}" destId="{631A1F12-227B-400D-AAEB-224EA46D0514}" srcOrd="2" destOrd="0" parTransId="{DD06C6EC-83FD-4AB2-AE41-1F152DE52DA1}" sibTransId="{5DFFEDA3-B687-472B-BABF-74A79954F0B7}"/>
    <dgm:cxn modelId="{D5AE2F79-5FE3-4A6F-805B-5B31ADD6EAA5}" type="presOf" srcId="{B00D7076-DA1B-459D-9222-8CAFDFEE98B5}" destId="{12384D59-B5A7-401B-9206-C7397B864DCC}" srcOrd="0" destOrd="0" presId="urn:microsoft.com/office/officeart/2005/8/layout/list1"/>
    <dgm:cxn modelId="{88E85579-B565-4082-A4F5-21A8AFE735FF}" type="presOf" srcId="{182304FD-6426-43CD-A29C-171231403F41}" destId="{A17BA49C-86B8-4B09-A414-854FCA15E563}" srcOrd="0" destOrd="0" presId="urn:microsoft.com/office/officeart/2005/8/layout/list1"/>
    <dgm:cxn modelId="{219AE89E-F525-4CF1-94A0-9DC605EBFF85}" type="presOf" srcId="{631A1F12-227B-400D-AAEB-224EA46D0514}" destId="{2E192289-033F-4E16-9543-1080BAAFAA3D}" srcOrd="1" destOrd="0" presId="urn:microsoft.com/office/officeart/2005/8/layout/list1"/>
    <dgm:cxn modelId="{CB24CEB8-1EE5-43B8-819F-DD91F39B8B08}" type="presOf" srcId="{D1CA5C14-6F2F-4B18-BA72-691784D09383}" destId="{82AED6CF-3424-4ACC-ACA8-E2A983951DE3}" srcOrd="1" destOrd="0" presId="urn:microsoft.com/office/officeart/2005/8/layout/list1"/>
    <dgm:cxn modelId="{A327C0C9-DEF9-4A24-9592-270350111FA0}" type="presOf" srcId="{D1CA5C14-6F2F-4B18-BA72-691784D09383}" destId="{2461B13D-C726-48D6-9757-923AD0F26DB3}" srcOrd="0" destOrd="0" presId="urn:microsoft.com/office/officeart/2005/8/layout/list1"/>
    <dgm:cxn modelId="{127DE8CA-8EDC-4B79-8ACC-5F96ED14FF80}" type="presOf" srcId="{182304FD-6426-43CD-A29C-171231403F41}" destId="{D9144D18-DD4F-4773-AC21-BBC5D1ED6DE7}" srcOrd="1" destOrd="0" presId="urn:microsoft.com/office/officeart/2005/8/layout/list1"/>
    <dgm:cxn modelId="{733B94D5-D2E3-49E8-93B2-E31829F15A67}" type="presOf" srcId="{631A1F12-227B-400D-AAEB-224EA46D0514}" destId="{5E3D007C-2ABE-4B3C-91FA-3AF55CFDC4DF}" srcOrd="0" destOrd="0" presId="urn:microsoft.com/office/officeart/2005/8/layout/list1"/>
    <dgm:cxn modelId="{0DDA4FC1-A422-4279-9FEC-B975539275FC}" type="presParOf" srcId="{12384D59-B5A7-401B-9206-C7397B864DCC}" destId="{9066571D-F586-43EF-B293-7566F0B706DB}" srcOrd="0" destOrd="0" presId="urn:microsoft.com/office/officeart/2005/8/layout/list1"/>
    <dgm:cxn modelId="{29DB2E2D-E742-499D-BF2A-8DE351123DCE}" type="presParOf" srcId="{9066571D-F586-43EF-B293-7566F0B706DB}" destId="{2461B13D-C726-48D6-9757-923AD0F26DB3}" srcOrd="0" destOrd="0" presId="urn:microsoft.com/office/officeart/2005/8/layout/list1"/>
    <dgm:cxn modelId="{F1A14F0B-3340-4FDF-87EC-DDF60591D8DB}" type="presParOf" srcId="{9066571D-F586-43EF-B293-7566F0B706DB}" destId="{82AED6CF-3424-4ACC-ACA8-E2A983951DE3}" srcOrd="1" destOrd="0" presId="urn:microsoft.com/office/officeart/2005/8/layout/list1"/>
    <dgm:cxn modelId="{C25295C0-9419-4648-BCB7-4C5ECFFE9801}" type="presParOf" srcId="{12384D59-B5A7-401B-9206-C7397B864DCC}" destId="{124F7EA2-5344-49AE-985C-DD3EBDACBBD7}" srcOrd="1" destOrd="0" presId="urn:microsoft.com/office/officeart/2005/8/layout/list1"/>
    <dgm:cxn modelId="{F7E0FECC-A8D8-491E-9C4C-74154588D614}" type="presParOf" srcId="{12384D59-B5A7-401B-9206-C7397B864DCC}" destId="{391EF8C7-6E5B-4915-A07E-1249BC200C12}" srcOrd="2" destOrd="0" presId="urn:microsoft.com/office/officeart/2005/8/layout/list1"/>
    <dgm:cxn modelId="{FAE428E3-4C10-4985-9A57-C3A0482806A0}" type="presParOf" srcId="{12384D59-B5A7-401B-9206-C7397B864DCC}" destId="{4777D203-7C80-4AAC-A2DE-895B1DAFCA74}" srcOrd="3" destOrd="0" presId="urn:microsoft.com/office/officeart/2005/8/layout/list1"/>
    <dgm:cxn modelId="{77E8F3C5-0FE5-4961-A42A-3E824AB14E6B}" type="presParOf" srcId="{12384D59-B5A7-401B-9206-C7397B864DCC}" destId="{EB28681D-7C62-4949-9554-09964D034604}" srcOrd="4" destOrd="0" presId="urn:microsoft.com/office/officeart/2005/8/layout/list1"/>
    <dgm:cxn modelId="{C7F67427-721B-40AA-83B4-137D247E4201}" type="presParOf" srcId="{EB28681D-7C62-4949-9554-09964D034604}" destId="{A17BA49C-86B8-4B09-A414-854FCA15E563}" srcOrd="0" destOrd="0" presId="urn:microsoft.com/office/officeart/2005/8/layout/list1"/>
    <dgm:cxn modelId="{A44E269C-2BC6-4895-8874-DF334D7A535E}" type="presParOf" srcId="{EB28681D-7C62-4949-9554-09964D034604}" destId="{D9144D18-DD4F-4773-AC21-BBC5D1ED6DE7}" srcOrd="1" destOrd="0" presId="urn:microsoft.com/office/officeart/2005/8/layout/list1"/>
    <dgm:cxn modelId="{31B09833-EB12-4441-BE40-810836D996A9}" type="presParOf" srcId="{12384D59-B5A7-401B-9206-C7397B864DCC}" destId="{58FFDD21-0645-462F-9777-F0DF051A7A15}" srcOrd="5" destOrd="0" presId="urn:microsoft.com/office/officeart/2005/8/layout/list1"/>
    <dgm:cxn modelId="{44ED7604-038A-4BF0-BDA7-602C1D5457E2}" type="presParOf" srcId="{12384D59-B5A7-401B-9206-C7397B864DCC}" destId="{6B5D6A5A-1576-4D4E-BD30-9EEE482A5D99}" srcOrd="6" destOrd="0" presId="urn:microsoft.com/office/officeart/2005/8/layout/list1"/>
    <dgm:cxn modelId="{A538508D-65E2-41C1-8564-2ACC78FE3849}" type="presParOf" srcId="{12384D59-B5A7-401B-9206-C7397B864DCC}" destId="{41657D29-1907-4CF0-8568-8FC8496F5DBD}" srcOrd="7" destOrd="0" presId="urn:microsoft.com/office/officeart/2005/8/layout/list1"/>
    <dgm:cxn modelId="{E922A571-53F8-49FD-8D90-384A996D4235}" type="presParOf" srcId="{12384D59-B5A7-401B-9206-C7397B864DCC}" destId="{30E36F4E-9495-4810-974A-1EBBFDB593E9}" srcOrd="8" destOrd="0" presId="urn:microsoft.com/office/officeart/2005/8/layout/list1"/>
    <dgm:cxn modelId="{80183FEA-ECB5-44CB-88D3-359B9646ACFC}" type="presParOf" srcId="{30E36F4E-9495-4810-974A-1EBBFDB593E9}" destId="{5E3D007C-2ABE-4B3C-91FA-3AF55CFDC4DF}" srcOrd="0" destOrd="0" presId="urn:microsoft.com/office/officeart/2005/8/layout/list1"/>
    <dgm:cxn modelId="{FD7B6EF8-1958-4789-A8AA-3E24CB644AD0}" type="presParOf" srcId="{30E36F4E-9495-4810-974A-1EBBFDB593E9}" destId="{2E192289-033F-4E16-9543-1080BAAFAA3D}" srcOrd="1" destOrd="0" presId="urn:microsoft.com/office/officeart/2005/8/layout/list1"/>
    <dgm:cxn modelId="{D4E295C8-0C8A-441E-9901-7E7F5E32BC65}" type="presParOf" srcId="{12384D59-B5A7-401B-9206-C7397B864DCC}" destId="{1E4630BE-83D8-4D05-8061-6E88C78BEB8A}" srcOrd="9" destOrd="0" presId="urn:microsoft.com/office/officeart/2005/8/layout/list1"/>
    <dgm:cxn modelId="{3F520C70-AA02-4D87-80F9-669558F19F15}" type="presParOf" srcId="{12384D59-B5A7-401B-9206-C7397B864DCC}" destId="{5BE9083C-2CAE-4EBF-970F-00CA0A04EE61}" srcOrd="10"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1EF8C7-6E5B-4915-A07E-1249BC200C12}">
      <dsp:nvSpPr>
        <dsp:cNvPr id="0" name=""/>
        <dsp:cNvSpPr/>
      </dsp:nvSpPr>
      <dsp:spPr>
        <a:xfrm>
          <a:off x="0" y="0"/>
          <a:ext cx="6386575"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2AED6CF-3424-4ACC-ACA8-E2A983951DE3}">
      <dsp:nvSpPr>
        <dsp:cNvPr id="0" name=""/>
        <dsp:cNvSpPr/>
      </dsp:nvSpPr>
      <dsp:spPr>
        <a:xfrm>
          <a:off x="419917" y="160565"/>
          <a:ext cx="4470603"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78" tIns="0" rIns="168978" bIns="0" numCol="1" spcCol="1270" anchor="ctr" anchorCtr="0">
          <a:noAutofit/>
        </a:bodyPr>
        <a:lstStyle/>
        <a:p>
          <a:pPr marL="0" lvl="0" indent="0" algn="l" defTabSz="1422400">
            <a:lnSpc>
              <a:spcPct val="90000"/>
            </a:lnSpc>
            <a:spcBef>
              <a:spcPct val="0"/>
            </a:spcBef>
            <a:spcAft>
              <a:spcPct val="35000"/>
            </a:spcAft>
            <a:buNone/>
          </a:pPr>
          <a:r>
            <a:rPr lang="en-US" sz="3200" kern="1200" dirty="0"/>
            <a:t>Malocclusion</a:t>
          </a:r>
          <a:endParaRPr lang="en-MY" sz="3200" kern="1200" dirty="0"/>
        </a:p>
      </dsp:txBody>
      <dsp:txXfrm>
        <a:off x="466031" y="206679"/>
        <a:ext cx="4378375" cy="852412"/>
      </dsp:txXfrm>
    </dsp:sp>
    <dsp:sp modelId="{6B5D6A5A-1576-4D4E-BD30-9EEE482A5D99}">
      <dsp:nvSpPr>
        <dsp:cNvPr id="0" name=""/>
        <dsp:cNvSpPr/>
      </dsp:nvSpPr>
      <dsp:spPr>
        <a:xfrm>
          <a:off x="0" y="1876798"/>
          <a:ext cx="6386575"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9144D18-DD4F-4773-AC21-BBC5D1ED6DE7}">
      <dsp:nvSpPr>
        <dsp:cNvPr id="0" name=""/>
        <dsp:cNvSpPr/>
      </dsp:nvSpPr>
      <dsp:spPr>
        <a:xfrm>
          <a:off x="319328" y="1485758"/>
          <a:ext cx="4470603"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78" tIns="0" rIns="168978" bIns="0" numCol="1" spcCol="1270" anchor="ctr" anchorCtr="0">
          <a:noAutofit/>
        </a:bodyPr>
        <a:lstStyle/>
        <a:p>
          <a:pPr marL="0" lvl="0" indent="0" algn="l" defTabSz="1422400">
            <a:lnSpc>
              <a:spcPct val="90000"/>
            </a:lnSpc>
            <a:spcBef>
              <a:spcPct val="0"/>
            </a:spcBef>
            <a:spcAft>
              <a:spcPct val="35000"/>
            </a:spcAft>
            <a:buNone/>
          </a:pPr>
          <a:r>
            <a:rPr lang="en-US" sz="3200" kern="1200" dirty="0"/>
            <a:t>Orthodontic treatment</a:t>
          </a:r>
          <a:endParaRPr lang="en-MY" sz="3200" kern="1200" dirty="0"/>
        </a:p>
      </dsp:txBody>
      <dsp:txXfrm>
        <a:off x="365442" y="1531872"/>
        <a:ext cx="4378375" cy="852412"/>
      </dsp:txXfrm>
    </dsp:sp>
    <dsp:sp modelId="{5BE9083C-2CAE-4EBF-970F-00CA0A04EE61}">
      <dsp:nvSpPr>
        <dsp:cNvPr id="0" name=""/>
        <dsp:cNvSpPr/>
      </dsp:nvSpPr>
      <dsp:spPr>
        <a:xfrm>
          <a:off x="0" y="3409598"/>
          <a:ext cx="6386575" cy="8064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E192289-033F-4E16-9543-1080BAAFAA3D}">
      <dsp:nvSpPr>
        <dsp:cNvPr id="0" name=""/>
        <dsp:cNvSpPr/>
      </dsp:nvSpPr>
      <dsp:spPr>
        <a:xfrm>
          <a:off x="319328" y="2937278"/>
          <a:ext cx="4470603" cy="944640"/>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8978" tIns="0" rIns="168978" bIns="0" numCol="1" spcCol="1270" anchor="ctr" anchorCtr="0">
          <a:noAutofit/>
        </a:bodyPr>
        <a:lstStyle/>
        <a:p>
          <a:pPr marL="0" lvl="0" indent="0" algn="l" defTabSz="1422400">
            <a:lnSpc>
              <a:spcPct val="90000"/>
            </a:lnSpc>
            <a:spcBef>
              <a:spcPct val="0"/>
            </a:spcBef>
            <a:spcAft>
              <a:spcPct val="35000"/>
            </a:spcAft>
            <a:buNone/>
          </a:pPr>
          <a:r>
            <a:rPr lang="en-US" sz="3200" kern="1200" dirty="0"/>
            <a:t>Phonation</a:t>
          </a:r>
          <a:endParaRPr lang="en-MY" sz="3200" kern="1200" dirty="0"/>
        </a:p>
      </dsp:txBody>
      <dsp:txXfrm>
        <a:off x="365442" y="2983392"/>
        <a:ext cx="4378375" cy="852412"/>
      </dsp:txXfrm>
    </dsp:sp>
  </dsp:spTree>
</dsp:drawing>
</file>

<file path=ppt/diagrams/layout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3"/>
        <p:cNvGrpSpPr/>
        <p:nvPr/>
      </p:nvGrpSpPr>
      <p:grpSpPr>
        <a:xfrm>
          <a:off x="0" y="0"/>
          <a:ext cx="0" cy="0"/>
          <a:chOff x="0" y="0"/>
          <a:chExt cx="0" cy="0"/>
        </a:xfrm>
      </p:grpSpPr>
      <p:sp>
        <p:nvSpPr>
          <p:cNvPr id="144" name="Google Shape;144;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5" name="Google Shape;145;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4" name="Google Shape;214;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8"/>
        <p:cNvGrpSpPr/>
        <p:nvPr/>
      </p:nvGrpSpPr>
      <p:grpSpPr>
        <a:xfrm>
          <a:off x="0" y="0"/>
          <a:ext cx="0" cy="0"/>
          <a:chOff x="0" y="0"/>
          <a:chExt cx="0" cy="0"/>
        </a:xfrm>
      </p:grpSpPr>
      <p:sp>
        <p:nvSpPr>
          <p:cNvPr id="219" name="Google Shape;219;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0" name="Google Shape;220;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4"/>
        <p:cNvGrpSpPr/>
        <p:nvPr/>
      </p:nvGrpSpPr>
      <p:grpSpPr>
        <a:xfrm>
          <a:off x="0" y="0"/>
          <a:ext cx="0" cy="0"/>
          <a:chOff x="0" y="0"/>
          <a:chExt cx="0" cy="0"/>
        </a:xfrm>
      </p:grpSpPr>
      <p:sp>
        <p:nvSpPr>
          <p:cNvPr id="225" name="Google Shape;225;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6" name="Google Shape;226;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2" name="Google Shape;232;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0" name="Google Shape;240;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6" name="Google Shape;246;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258" name="Google Shape;258;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5" name="Google Shape;265;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1" name="Google Shape;271;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5"/>
        <p:cNvGrpSpPr/>
        <p:nvPr/>
      </p:nvGrpSpPr>
      <p:grpSpPr>
        <a:xfrm>
          <a:off x="0" y="0"/>
          <a:ext cx="0" cy="0"/>
          <a:chOff x="0" y="0"/>
          <a:chExt cx="0" cy="0"/>
        </a:xfrm>
      </p:grpSpPr>
      <p:sp>
        <p:nvSpPr>
          <p:cNvPr id="156" name="Google Shape;156;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57" name="Google Shape;157;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5"/>
        <p:cNvGrpSpPr/>
        <p:nvPr/>
      </p:nvGrpSpPr>
      <p:grpSpPr>
        <a:xfrm>
          <a:off x="0" y="0"/>
          <a:ext cx="0" cy="0"/>
          <a:chOff x="0" y="0"/>
          <a:chExt cx="0" cy="0"/>
        </a:xfrm>
      </p:grpSpPr>
      <p:sp>
        <p:nvSpPr>
          <p:cNvPr id="276" name="Google Shape;276;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7" name="Google Shape;277;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1"/>
        <p:cNvGrpSpPr/>
        <p:nvPr/>
      </p:nvGrpSpPr>
      <p:grpSpPr>
        <a:xfrm>
          <a:off x="0" y="0"/>
          <a:ext cx="0" cy="0"/>
          <a:chOff x="0" y="0"/>
          <a:chExt cx="0" cy="0"/>
        </a:xfrm>
      </p:grpSpPr>
      <p:sp>
        <p:nvSpPr>
          <p:cNvPr id="282" name="Google Shape;282;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3" name="Google Shape;283;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7"/>
        <p:cNvGrpSpPr/>
        <p:nvPr/>
      </p:nvGrpSpPr>
      <p:grpSpPr>
        <a:xfrm>
          <a:off x="0" y="0"/>
          <a:ext cx="0" cy="0"/>
          <a:chOff x="0" y="0"/>
          <a:chExt cx="0" cy="0"/>
        </a:xfrm>
      </p:grpSpPr>
      <p:sp>
        <p:nvSpPr>
          <p:cNvPr id="288" name="Google Shape;288;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9" name="Google Shape;289;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6" name="Google Shape;296;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0"/>
        <p:cNvGrpSpPr/>
        <p:nvPr/>
      </p:nvGrpSpPr>
      <p:grpSpPr>
        <a:xfrm>
          <a:off x="0" y="0"/>
          <a:ext cx="0" cy="0"/>
          <a:chOff x="0" y="0"/>
          <a:chExt cx="0" cy="0"/>
        </a:xfrm>
      </p:grpSpPr>
      <p:sp>
        <p:nvSpPr>
          <p:cNvPr id="301" name="Google Shape;301;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2" name="Google Shape;302;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6"/>
        <p:cNvGrpSpPr/>
        <p:nvPr/>
      </p:nvGrpSpPr>
      <p:grpSpPr>
        <a:xfrm>
          <a:off x="0" y="0"/>
          <a:ext cx="0" cy="0"/>
          <a:chOff x="0" y="0"/>
          <a:chExt cx="0" cy="0"/>
        </a:xfrm>
      </p:grpSpPr>
      <p:sp>
        <p:nvSpPr>
          <p:cNvPr id="307" name="Google Shape;307;p2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08" name="Google Shape;308;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2"/>
        <p:cNvGrpSpPr/>
        <p:nvPr/>
      </p:nvGrpSpPr>
      <p:grpSpPr>
        <a:xfrm>
          <a:off x="0" y="0"/>
          <a:ext cx="0" cy="0"/>
          <a:chOff x="0" y="0"/>
          <a:chExt cx="0" cy="0"/>
        </a:xfrm>
      </p:grpSpPr>
      <p:sp>
        <p:nvSpPr>
          <p:cNvPr id="313" name="Google Shape;313;p2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14" name="Google Shape;314;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9"/>
        <p:cNvGrpSpPr/>
        <p:nvPr/>
      </p:nvGrpSpPr>
      <p:grpSpPr>
        <a:xfrm>
          <a:off x="0" y="0"/>
          <a:ext cx="0" cy="0"/>
          <a:chOff x="0" y="0"/>
          <a:chExt cx="0" cy="0"/>
        </a:xfrm>
      </p:grpSpPr>
      <p:sp>
        <p:nvSpPr>
          <p:cNvPr id="320" name="Google Shape;320;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1" name="Google Shape;321;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5"/>
        <p:cNvGrpSpPr/>
        <p:nvPr/>
      </p:nvGrpSpPr>
      <p:grpSpPr>
        <a:xfrm>
          <a:off x="0" y="0"/>
          <a:ext cx="0" cy="0"/>
          <a:chOff x="0" y="0"/>
          <a:chExt cx="0" cy="0"/>
        </a:xfrm>
      </p:grpSpPr>
      <p:sp>
        <p:nvSpPr>
          <p:cNvPr id="326" name="Google Shape;326;p2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27" name="Google Shape;327;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1"/>
        <p:cNvGrpSpPr/>
        <p:nvPr/>
      </p:nvGrpSpPr>
      <p:grpSpPr>
        <a:xfrm>
          <a:off x="0" y="0"/>
          <a:ext cx="0" cy="0"/>
          <a:chOff x="0" y="0"/>
          <a:chExt cx="0" cy="0"/>
        </a:xfrm>
      </p:grpSpPr>
      <p:sp>
        <p:nvSpPr>
          <p:cNvPr id="162" name="Google Shape;162;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3" name="Google Shape;163;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2" name="Google Shape;17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181" name="Google Shape;181;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7" name="Google Shape;187;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3" name="Google Shape;193;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7"/>
        <p:cNvGrpSpPr/>
        <p:nvPr/>
      </p:nvGrpSpPr>
      <p:grpSpPr>
        <a:xfrm>
          <a:off x="0" y="0"/>
          <a:ext cx="0" cy="0"/>
          <a:chOff x="0" y="0"/>
          <a:chExt cx="0" cy="0"/>
        </a:xfrm>
      </p:grpSpPr>
      <p:sp>
        <p:nvSpPr>
          <p:cNvPr id="198" name="Google Shape;198;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9" name="Google Shape;199;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6"/>
        <p:cNvGrpSpPr/>
        <p:nvPr/>
      </p:nvGrpSpPr>
      <p:grpSpPr>
        <a:xfrm>
          <a:off x="0" y="0"/>
          <a:ext cx="0" cy="0"/>
          <a:chOff x="0" y="0"/>
          <a:chExt cx="0" cy="0"/>
        </a:xfrm>
      </p:grpSpPr>
      <p:sp>
        <p:nvSpPr>
          <p:cNvPr id="207" name="Google Shape;207;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8" name="Google Shape;208;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30"/>
          <p:cNvGrpSpPr/>
          <p:nvPr/>
        </p:nvGrpSpPr>
        <p:grpSpPr>
          <a:xfrm>
            <a:off x="0" y="-8467"/>
            <a:ext cx="12192000" cy="6866467"/>
            <a:chOff x="0" y="-8467"/>
            <a:chExt cx="12192000" cy="6866467"/>
          </a:xfrm>
        </p:grpSpPr>
        <p:cxnSp>
          <p:nvCxnSpPr>
            <p:cNvPr id="28" name="Google Shape;28;p30"/>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30"/>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30"/>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30"/>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30"/>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0"/>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4" name="Google Shape;34;p30"/>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5" name="Google Shape;35;p30"/>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30"/>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0"/>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0"/>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30"/>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3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3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4"/>
        <p:cNvGrpSpPr/>
        <p:nvPr/>
      </p:nvGrpSpPr>
      <p:grpSpPr>
        <a:xfrm>
          <a:off x="0" y="0"/>
          <a:ext cx="0" cy="0"/>
          <a:chOff x="0" y="0"/>
          <a:chExt cx="0" cy="0"/>
        </a:xfrm>
      </p:grpSpPr>
      <p:sp>
        <p:nvSpPr>
          <p:cNvPr id="95" name="Google Shape;95;p39"/>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39"/>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97" name="Google Shape;97;p3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8" name="Google Shape;98;p3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9" name="Google Shape;99;p3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0"/>
        <p:cNvGrpSpPr/>
        <p:nvPr/>
      </p:nvGrpSpPr>
      <p:grpSpPr>
        <a:xfrm>
          <a:off x="0" y="0"/>
          <a:ext cx="0" cy="0"/>
          <a:chOff x="0" y="0"/>
          <a:chExt cx="0" cy="0"/>
        </a:xfrm>
      </p:grpSpPr>
      <p:sp>
        <p:nvSpPr>
          <p:cNvPr id="101" name="Google Shape;101;p40"/>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40"/>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3" name="Google Shape;103;p40"/>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4" name="Google Shape;104;p4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5" name="Google Shape;105;p4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4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07" name="Google Shape;107;p40"/>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08" name="Google Shape;108;p40"/>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sz="1800">
              <a:solidFill>
                <a:srgbClr val="BFE471"/>
              </a:solidFill>
              <a:latin typeface="Arial"/>
              <a:ea typeface="Arial"/>
              <a:cs typeface="Arial"/>
              <a:sym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09"/>
        <p:cNvGrpSpPr/>
        <p:nvPr/>
      </p:nvGrpSpPr>
      <p:grpSpPr>
        <a:xfrm>
          <a:off x="0" y="0"/>
          <a:ext cx="0" cy="0"/>
          <a:chOff x="0" y="0"/>
          <a:chExt cx="0" cy="0"/>
        </a:xfrm>
      </p:grpSpPr>
      <p:sp>
        <p:nvSpPr>
          <p:cNvPr id="110" name="Google Shape;110;p41"/>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1" name="Google Shape;111;p41"/>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2" name="Google Shape;112;p4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3" name="Google Shape;113;p4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4" name="Google Shape;114;p4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5"/>
        <p:cNvGrpSpPr/>
        <p:nvPr/>
      </p:nvGrpSpPr>
      <p:grpSpPr>
        <a:xfrm>
          <a:off x="0" y="0"/>
          <a:ext cx="0" cy="0"/>
          <a:chOff x="0" y="0"/>
          <a:chExt cx="0" cy="0"/>
        </a:xfrm>
      </p:grpSpPr>
      <p:sp>
        <p:nvSpPr>
          <p:cNvPr id="116" name="Google Shape;116;p42"/>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42"/>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18" name="Google Shape;118;p42"/>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9" name="Google Shape;119;p4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0" name="Google Shape;120;p4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4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22" name="Google Shape;122;p42"/>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23" name="Google Shape;123;p42"/>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4"/>
        <p:cNvGrpSpPr/>
        <p:nvPr/>
      </p:nvGrpSpPr>
      <p:grpSpPr>
        <a:xfrm>
          <a:off x="0" y="0"/>
          <a:ext cx="0" cy="0"/>
          <a:chOff x="0" y="0"/>
          <a:chExt cx="0" cy="0"/>
        </a:xfrm>
      </p:grpSpPr>
      <p:sp>
        <p:nvSpPr>
          <p:cNvPr id="125" name="Google Shape;125;p43"/>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6" name="Google Shape;126;p43"/>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7" name="Google Shape;127;p43"/>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8" name="Google Shape;128;p4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9" name="Google Shape;129;p4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4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1"/>
        <p:cNvGrpSpPr/>
        <p:nvPr/>
      </p:nvGrpSpPr>
      <p:grpSpPr>
        <a:xfrm>
          <a:off x="0" y="0"/>
          <a:ext cx="0" cy="0"/>
          <a:chOff x="0" y="0"/>
          <a:chExt cx="0" cy="0"/>
        </a:xfrm>
      </p:grpSpPr>
      <p:sp>
        <p:nvSpPr>
          <p:cNvPr id="132" name="Google Shape;132;p4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44"/>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4" name="Google Shape;134;p4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5" name="Google Shape;135;p4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6" name="Google Shape;136;p4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37"/>
        <p:cNvGrpSpPr/>
        <p:nvPr/>
      </p:nvGrpSpPr>
      <p:grpSpPr>
        <a:xfrm>
          <a:off x="0" y="0"/>
          <a:ext cx="0" cy="0"/>
          <a:chOff x="0" y="0"/>
          <a:chExt cx="0" cy="0"/>
        </a:xfrm>
      </p:grpSpPr>
      <p:sp>
        <p:nvSpPr>
          <p:cNvPr id="138" name="Google Shape;138;p45"/>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45"/>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0" name="Google Shape;140;p4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1" name="Google Shape;141;p4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2" name="Google Shape;142;p4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3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3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3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49"/>
        <p:cNvGrpSpPr/>
        <p:nvPr/>
      </p:nvGrpSpPr>
      <p:grpSpPr>
        <a:xfrm>
          <a:off x="0" y="0"/>
          <a:ext cx="0" cy="0"/>
          <a:chOff x="0" y="0"/>
          <a:chExt cx="0" cy="0"/>
        </a:xfrm>
      </p:grpSpPr>
      <p:sp>
        <p:nvSpPr>
          <p:cNvPr id="50" name="Google Shape;50;p3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32"/>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52" name="Google Shape;52;p32"/>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3" name="Google Shape;53;p32"/>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54" name="Google Shape;54;p32"/>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55" name="Google Shape;55;p3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3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3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8"/>
        <p:cNvGrpSpPr/>
        <p:nvPr/>
      </p:nvGrpSpPr>
      <p:grpSpPr>
        <a:xfrm>
          <a:off x="0" y="0"/>
          <a:ext cx="0" cy="0"/>
          <a:chOff x="0" y="0"/>
          <a:chExt cx="0" cy="0"/>
        </a:xfrm>
      </p:grpSpPr>
      <p:sp>
        <p:nvSpPr>
          <p:cNvPr id="59" name="Google Shape;59;p33"/>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3"/>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61" name="Google Shape;61;p3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2" name="Google Shape;62;p3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3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64"/>
        <p:cNvGrpSpPr/>
        <p:nvPr/>
      </p:nvGrpSpPr>
      <p:grpSpPr>
        <a:xfrm>
          <a:off x="0" y="0"/>
          <a:ext cx="0" cy="0"/>
          <a:chOff x="0" y="0"/>
          <a:chExt cx="0" cy="0"/>
        </a:xfrm>
      </p:grpSpPr>
      <p:sp>
        <p:nvSpPr>
          <p:cNvPr id="65" name="Google Shape;65;p3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4"/>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7" name="Google Shape;67;p34"/>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8" name="Google Shape;68;p3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9" name="Google Shape;69;p3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3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1"/>
        <p:cNvGrpSpPr/>
        <p:nvPr/>
      </p:nvGrpSpPr>
      <p:grpSpPr>
        <a:xfrm>
          <a:off x="0" y="0"/>
          <a:ext cx="0" cy="0"/>
          <a:chOff x="0" y="0"/>
          <a:chExt cx="0" cy="0"/>
        </a:xfrm>
      </p:grpSpPr>
      <p:sp>
        <p:nvSpPr>
          <p:cNvPr id="72" name="Google Shape;72;p3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3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3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76"/>
        <p:cNvGrpSpPr/>
        <p:nvPr/>
      </p:nvGrpSpPr>
      <p:grpSpPr>
        <a:xfrm>
          <a:off x="0" y="0"/>
          <a:ext cx="0" cy="0"/>
          <a:chOff x="0" y="0"/>
          <a:chExt cx="0" cy="0"/>
        </a:xfrm>
      </p:grpSpPr>
      <p:sp>
        <p:nvSpPr>
          <p:cNvPr id="77" name="Google Shape;77;p3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0"/>
        <p:cNvGrpSpPr/>
        <p:nvPr/>
      </p:nvGrpSpPr>
      <p:grpSpPr>
        <a:xfrm>
          <a:off x="0" y="0"/>
          <a:ext cx="0" cy="0"/>
          <a:chOff x="0" y="0"/>
          <a:chExt cx="0" cy="0"/>
        </a:xfrm>
      </p:grpSpPr>
      <p:sp>
        <p:nvSpPr>
          <p:cNvPr id="81" name="Google Shape;81;p37"/>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37"/>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3" name="Google Shape;83;p37"/>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4" name="Google Shape;84;p3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5" name="Google Shape;85;p3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3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87"/>
        <p:cNvGrpSpPr/>
        <p:nvPr/>
      </p:nvGrpSpPr>
      <p:grpSpPr>
        <a:xfrm>
          <a:off x="0" y="0"/>
          <a:ext cx="0" cy="0"/>
          <a:chOff x="0" y="0"/>
          <a:chExt cx="0" cy="0"/>
        </a:xfrm>
      </p:grpSpPr>
      <p:sp>
        <p:nvSpPr>
          <p:cNvPr id="88" name="Google Shape;88;p38"/>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38"/>
          <p:cNvSpPr>
            <a:spLocks noGrp="1"/>
          </p:cNvSpPr>
          <p:nvPr>
            <p:ph type="pic" idx="2"/>
          </p:nvPr>
        </p:nvSpPr>
        <p:spPr>
          <a:xfrm>
            <a:off x="677334" y="609600"/>
            <a:ext cx="8596668" cy="3845718"/>
          </a:xfrm>
          <a:prstGeom prst="rect">
            <a:avLst/>
          </a:prstGeom>
          <a:noFill/>
          <a:ln>
            <a:noFill/>
          </a:ln>
        </p:spPr>
      </p:sp>
      <p:sp>
        <p:nvSpPr>
          <p:cNvPr id="90" name="Google Shape;90;p38"/>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1" name="Google Shape;91;p3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2" name="Google Shape;92;p3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3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29"/>
          <p:cNvGrpSpPr/>
          <p:nvPr/>
        </p:nvGrpSpPr>
        <p:grpSpPr>
          <a:xfrm>
            <a:off x="0" y="-8467"/>
            <a:ext cx="12192000" cy="6866467"/>
            <a:chOff x="0" y="-8467"/>
            <a:chExt cx="12192000" cy="6866467"/>
          </a:xfrm>
        </p:grpSpPr>
        <p:cxnSp>
          <p:nvCxnSpPr>
            <p:cNvPr id="11" name="Google Shape;11;p29"/>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29"/>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29"/>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29"/>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29"/>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29"/>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29"/>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29"/>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29"/>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29"/>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2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29"/>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2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2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2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46"/>
        <p:cNvGrpSpPr/>
        <p:nvPr/>
      </p:nvGrpSpPr>
      <p:grpSpPr>
        <a:xfrm>
          <a:off x="0" y="0"/>
          <a:ext cx="0" cy="0"/>
          <a:chOff x="0" y="0"/>
          <a:chExt cx="0" cy="0"/>
        </a:xfrm>
      </p:grpSpPr>
      <p:sp>
        <p:nvSpPr>
          <p:cNvPr id="147" name="Google Shape;147;p1"/>
          <p:cNvSpPr txBox="1"/>
          <p:nvPr/>
        </p:nvSpPr>
        <p:spPr>
          <a:xfrm>
            <a:off x="941696" y="464024"/>
            <a:ext cx="4490113" cy="61555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i="0" u="none" strike="noStrike" cap="none">
                <a:solidFill>
                  <a:schemeClr val="dk1"/>
                </a:solidFill>
                <a:latin typeface="Arial Rounded"/>
                <a:ea typeface="Arial Rounded"/>
                <a:cs typeface="Arial Rounded"/>
                <a:sym typeface="Arial Rounded"/>
              </a:rPr>
              <a:t>TRAINING of CORE  TRAINERS </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8" name="Google Shape;148;p1"/>
          <p:cNvSpPr txBox="1"/>
          <p:nvPr/>
        </p:nvSpPr>
        <p:spPr>
          <a:xfrm>
            <a:off x="941696" y="1079577"/>
            <a:ext cx="5868537"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Arial Rounded"/>
                <a:ea typeface="Arial Rounded"/>
                <a:cs typeface="Arial Rounded"/>
                <a:sym typeface="Arial Rounded"/>
              </a:rPr>
              <a:t>CLINICAL PRACTICE GUIDELINES</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49" name="Google Shape;149;p1"/>
          <p:cNvSpPr txBox="1"/>
          <p:nvPr/>
        </p:nvSpPr>
        <p:spPr>
          <a:xfrm>
            <a:off x="118280" y="2064620"/>
            <a:ext cx="11955440" cy="160043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a:solidFill>
                  <a:schemeClr val="dk1"/>
                </a:solidFill>
                <a:latin typeface="Arial Rounded"/>
                <a:ea typeface="Arial Rounded"/>
                <a:cs typeface="Arial Rounded"/>
                <a:sym typeface="Arial Rounded"/>
              </a:rPr>
              <a:t>MANAGEMENT of EARLY CHILDHOOD CARIES</a:t>
            </a:r>
            <a:endParaRPr/>
          </a:p>
          <a:p>
            <a:pPr marL="0" marR="0" lvl="0" indent="0" algn="ctr" rtl="0">
              <a:spcBef>
                <a:spcPts val="0"/>
              </a:spcBef>
              <a:spcAft>
                <a:spcPts val="0"/>
              </a:spcAft>
              <a:buNone/>
            </a:pPr>
            <a:r>
              <a:rPr lang="en-US" sz="4000" b="1">
                <a:solidFill>
                  <a:schemeClr val="dk1"/>
                </a:solidFill>
                <a:latin typeface="Arial Rounded"/>
                <a:ea typeface="Arial Rounded"/>
                <a:cs typeface="Arial Rounded"/>
                <a:sym typeface="Arial Rounded"/>
              </a:rPr>
              <a:t>(3</a:t>
            </a:r>
            <a:r>
              <a:rPr lang="en-US" sz="4000" b="1" baseline="30000">
                <a:solidFill>
                  <a:schemeClr val="dk1"/>
                </a:solidFill>
                <a:latin typeface="Arial Rounded"/>
                <a:ea typeface="Arial Rounded"/>
                <a:cs typeface="Arial Rounded"/>
                <a:sym typeface="Arial Rounded"/>
              </a:rPr>
              <a:t>RD</a:t>
            </a:r>
            <a:r>
              <a:rPr lang="en-US" sz="4000" b="1">
                <a:solidFill>
                  <a:schemeClr val="dk1"/>
                </a:solidFill>
                <a:latin typeface="Arial Rounded"/>
                <a:ea typeface="Arial Rounded"/>
                <a:cs typeface="Arial Rounded"/>
                <a:sym typeface="Arial Rounded"/>
              </a:rPr>
              <a:t> EDITION) </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50" name="Google Shape;150;p1"/>
          <p:cNvPicPr preferRelativeResize="0"/>
          <p:nvPr/>
        </p:nvPicPr>
        <p:blipFill rotWithShape="1">
          <a:blip r:embed="rId3">
            <a:alphaModFix/>
          </a:blip>
          <a:srcRect/>
          <a:stretch/>
        </p:blipFill>
        <p:spPr>
          <a:xfrm>
            <a:off x="259307" y="4458428"/>
            <a:ext cx="1897039" cy="1897039"/>
          </a:xfrm>
          <a:prstGeom prst="rect">
            <a:avLst/>
          </a:prstGeom>
          <a:noFill/>
          <a:ln>
            <a:noFill/>
          </a:ln>
        </p:spPr>
      </p:pic>
      <p:pic>
        <p:nvPicPr>
          <p:cNvPr id="151" name="Google Shape;151;p1"/>
          <p:cNvPicPr preferRelativeResize="0"/>
          <p:nvPr/>
        </p:nvPicPr>
        <p:blipFill rotWithShape="1">
          <a:blip r:embed="rId4">
            <a:alphaModFix/>
          </a:blip>
          <a:srcRect l="4483" t="8839" r="3523" b="9537"/>
          <a:stretch/>
        </p:blipFill>
        <p:spPr>
          <a:xfrm>
            <a:off x="7895230" y="101542"/>
            <a:ext cx="3937379" cy="1963081"/>
          </a:xfrm>
          <a:prstGeom prst="rect">
            <a:avLst/>
          </a:prstGeom>
          <a:noFill/>
          <a:ln>
            <a:noFill/>
          </a:ln>
        </p:spPr>
      </p:pic>
      <p:sp>
        <p:nvSpPr>
          <p:cNvPr id="152" name="Google Shape;152;p1"/>
          <p:cNvSpPr/>
          <p:nvPr/>
        </p:nvSpPr>
        <p:spPr>
          <a:xfrm>
            <a:off x="2292823" y="3812097"/>
            <a:ext cx="7369791" cy="156966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Arial"/>
                <a:ea typeface="Arial"/>
                <a:cs typeface="Arial"/>
                <a:sym typeface="Arial"/>
              </a:rPr>
              <a:t>Assoc Prof Dr. Annapurny Venkiteswaran </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Senior Lecturer in Paediatric Dentistry</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Faculty of Dentistry, Universiti Teknologi MARA , Sungai Buloh Campus</a:t>
            </a:r>
            <a:endParaRPr/>
          </a:p>
          <a:p>
            <a:pPr marL="0" marR="0" lvl="0" indent="0" algn="l" rtl="0">
              <a:spcBef>
                <a:spcPts val="0"/>
              </a:spcBef>
              <a:spcAft>
                <a:spcPts val="0"/>
              </a:spcAft>
              <a:buNone/>
            </a:pPr>
            <a:r>
              <a:rPr lang="en-US" sz="1800">
                <a:solidFill>
                  <a:schemeClr val="dk1"/>
                </a:solidFill>
                <a:latin typeface="Arial"/>
                <a:ea typeface="Arial"/>
                <a:cs typeface="Arial"/>
                <a:sym typeface="Arial"/>
              </a:rPr>
              <a:t>Selangor</a:t>
            </a:r>
            <a:endParaRPr sz="1800">
              <a:solidFill>
                <a:schemeClr val="dk1"/>
              </a:solidFill>
              <a:latin typeface="Arial"/>
              <a:ea typeface="Arial"/>
              <a:cs typeface="Arial"/>
              <a:sym typeface="Arial"/>
            </a:endParaRPr>
          </a:p>
        </p:txBody>
      </p:sp>
      <p:sp>
        <p:nvSpPr>
          <p:cNvPr id="153" name="Google Shape;153;p1"/>
          <p:cNvSpPr/>
          <p:nvPr/>
        </p:nvSpPr>
        <p:spPr>
          <a:xfrm>
            <a:off x="2292823" y="5511876"/>
            <a:ext cx="7260610" cy="646331"/>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Trebuchet MS"/>
                <a:ea typeface="Trebuchet MS"/>
                <a:cs typeface="Trebuchet MS"/>
                <a:sym typeface="Trebuchet MS"/>
              </a:rPr>
              <a:t>Lecture 4 : Extraction, Space Maintainers, Sedation, General Anesthesia, Referral and Follow up </a:t>
            </a:r>
            <a:endParaRPr sz="1800">
              <a:solidFill>
                <a:schemeClr val="dk1"/>
              </a:solidFill>
              <a:latin typeface="Trebuchet MS"/>
              <a:ea typeface="Trebuchet MS"/>
              <a:cs typeface="Trebuchet MS"/>
              <a:sym typeface="Trebuchet MS"/>
            </a:endParaRPr>
          </a:p>
        </p:txBody>
      </p:sp>
      <p:pic>
        <p:nvPicPr>
          <p:cNvPr id="154" name="Google Shape;154;p1"/>
          <p:cNvPicPr preferRelativeResize="0"/>
          <p:nvPr/>
        </p:nvPicPr>
        <p:blipFill rotWithShape="1">
          <a:blip r:embed="rId5">
            <a:alphaModFix/>
          </a:blip>
          <a:srcRect/>
          <a:stretch/>
        </p:blipFill>
        <p:spPr>
          <a:xfrm>
            <a:off x="10112991" y="4052960"/>
            <a:ext cx="1719618" cy="2657593"/>
          </a:xfrm>
          <a:prstGeom prst="rect">
            <a:avLst/>
          </a:prstGeom>
          <a:noFill/>
          <a:ln w="76200" cap="flat" cmpd="sng">
            <a:solidFill>
              <a:srgbClr val="486112"/>
            </a:solidFill>
            <a:prstDash val="solid"/>
            <a:round/>
            <a:headEnd type="none" w="sm" len="sm"/>
            <a:tailEnd type="none" w="sm" len="s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09"/>
        <p:cNvGrpSpPr/>
        <p:nvPr/>
      </p:nvGrpSpPr>
      <p:grpSpPr>
        <a:xfrm>
          <a:off x="0" y="0"/>
          <a:ext cx="0" cy="0"/>
          <a:chOff x="0" y="0"/>
          <a:chExt cx="0" cy="0"/>
        </a:xfrm>
      </p:grpSpPr>
      <p:sp>
        <p:nvSpPr>
          <p:cNvPr id="210" name="Google Shape;210;p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SPACE MAINTAINERS</a:t>
            </a:r>
            <a:endParaRPr>
              <a:solidFill>
                <a:srgbClr val="2A5010"/>
              </a:solidFill>
            </a:endParaRPr>
          </a:p>
        </p:txBody>
      </p:sp>
      <p:graphicFrame>
        <p:nvGraphicFramePr>
          <p:cNvPr id="211" name="Google Shape;211;p9"/>
          <p:cNvGraphicFramePr/>
          <p:nvPr>
            <p:extLst>
              <p:ext uri="{D42A27DB-BD31-4B8C-83A1-F6EECF244321}">
                <p14:modId xmlns:p14="http://schemas.microsoft.com/office/powerpoint/2010/main" val="48747216"/>
              </p:ext>
            </p:extLst>
          </p:nvPr>
        </p:nvGraphicFramePr>
        <p:xfrm>
          <a:off x="1288878" y="1444716"/>
          <a:ext cx="6634750" cy="4649325"/>
        </p:xfrm>
        <a:graphic>
          <a:graphicData uri="http://schemas.openxmlformats.org/drawingml/2006/table">
            <a:tbl>
              <a:tblPr firstRow="1" bandRow="1">
                <a:noFill/>
                <a:tableStyleId>{4C5E30BE-79A8-40F9-A94C-F3E57981C545}</a:tableStyleId>
              </a:tblPr>
              <a:tblGrid>
                <a:gridCol w="3317375">
                  <a:extLst>
                    <a:ext uri="{9D8B030D-6E8A-4147-A177-3AD203B41FA5}">
                      <a16:colId xmlns:a16="http://schemas.microsoft.com/office/drawing/2014/main" val="20000"/>
                    </a:ext>
                  </a:extLst>
                </a:gridCol>
                <a:gridCol w="3317375">
                  <a:extLst>
                    <a:ext uri="{9D8B030D-6E8A-4147-A177-3AD203B41FA5}">
                      <a16:colId xmlns:a16="http://schemas.microsoft.com/office/drawing/2014/main" val="20001"/>
                    </a:ext>
                  </a:extLst>
                </a:gridCol>
              </a:tblGrid>
              <a:tr h="396500">
                <a:tc gridSpan="2">
                  <a:txBody>
                    <a:bodyPr/>
                    <a:lstStyle/>
                    <a:p>
                      <a:pPr marL="0" marR="0" lvl="0" indent="0" algn="ctr" rtl="0">
                        <a:spcBef>
                          <a:spcPts val="0"/>
                        </a:spcBef>
                        <a:spcAft>
                          <a:spcPts val="0"/>
                        </a:spcAft>
                        <a:buNone/>
                      </a:pPr>
                      <a:r>
                        <a:rPr lang="en-US" sz="1800" u="none" strike="noStrike" cap="none"/>
                        <a:t>FIXED</a:t>
                      </a:r>
                      <a:endParaRPr/>
                    </a:p>
                  </a:txBody>
                  <a:tcPr marL="70550" marR="70550" marT="45725" marB="45725"/>
                </a:tc>
                <a:tc hMerge="1">
                  <a:txBody>
                    <a:bodyPr/>
                    <a:lstStyle/>
                    <a:p>
                      <a:endParaRPr lang="en-US"/>
                    </a:p>
                  </a:txBody>
                  <a:tcPr/>
                </a:tc>
                <a:extLst>
                  <a:ext uri="{0D108BD9-81ED-4DB2-BD59-A6C34878D82A}">
                    <a16:rowId xmlns:a16="http://schemas.microsoft.com/office/drawing/2014/main" val="10000"/>
                  </a:ext>
                </a:extLst>
              </a:tr>
              <a:tr h="396500">
                <a:tc>
                  <a:txBody>
                    <a:bodyPr/>
                    <a:lstStyle/>
                    <a:p>
                      <a:pPr marL="0" marR="0" lvl="0" indent="0" algn="ctr" rtl="0">
                        <a:spcBef>
                          <a:spcPts val="0"/>
                        </a:spcBef>
                        <a:spcAft>
                          <a:spcPts val="0"/>
                        </a:spcAft>
                        <a:buNone/>
                      </a:pPr>
                      <a:r>
                        <a:rPr lang="en-US" sz="1800" b="1" u="none" strike="noStrike" cap="none"/>
                        <a:t>UNILATERAL </a:t>
                      </a:r>
                      <a:endParaRPr/>
                    </a:p>
                  </a:txBody>
                  <a:tcPr marL="70550" marR="70550" marT="45725" marB="45725"/>
                </a:tc>
                <a:tc>
                  <a:txBody>
                    <a:bodyPr/>
                    <a:lstStyle/>
                    <a:p>
                      <a:pPr marL="0" marR="0" lvl="0" indent="0" algn="ctr" rtl="0">
                        <a:spcBef>
                          <a:spcPts val="0"/>
                        </a:spcBef>
                        <a:spcAft>
                          <a:spcPts val="0"/>
                        </a:spcAft>
                        <a:buNone/>
                      </a:pPr>
                      <a:r>
                        <a:rPr lang="en-US" sz="1800" b="1" u="none" strike="noStrike" cap="none"/>
                        <a:t>BILATERAL</a:t>
                      </a:r>
                      <a:endParaRPr/>
                    </a:p>
                  </a:txBody>
                  <a:tcPr marL="70550" marR="70550" marT="45725" marB="45725"/>
                </a:tc>
                <a:extLst>
                  <a:ext uri="{0D108BD9-81ED-4DB2-BD59-A6C34878D82A}">
                    <a16:rowId xmlns:a16="http://schemas.microsoft.com/office/drawing/2014/main" val="10001"/>
                  </a:ext>
                </a:extLst>
              </a:tr>
              <a:tr h="396500">
                <a:tc>
                  <a:txBody>
                    <a:bodyPr/>
                    <a:lstStyle/>
                    <a:p>
                      <a:pPr marL="0" marR="0" lvl="0" indent="0" algn="l" rtl="0">
                        <a:spcBef>
                          <a:spcPts val="0"/>
                        </a:spcBef>
                        <a:spcAft>
                          <a:spcPts val="0"/>
                        </a:spcAft>
                        <a:buNone/>
                      </a:pPr>
                      <a:r>
                        <a:rPr lang="en-US" sz="1800" u="none" strike="noStrike" cap="none"/>
                        <a:t>Band &amp; Loop (BL)</a:t>
                      </a:r>
                      <a:endParaRPr/>
                    </a:p>
                  </a:txBody>
                  <a:tcPr marL="70550" marR="70550" marT="45725" marB="45725"/>
                </a:tc>
                <a:tc>
                  <a:txBody>
                    <a:bodyPr/>
                    <a:lstStyle/>
                    <a:p>
                      <a:pPr marL="0" marR="0" lvl="0" indent="0" algn="l" rtl="0">
                        <a:spcBef>
                          <a:spcPts val="0"/>
                        </a:spcBef>
                        <a:spcAft>
                          <a:spcPts val="0"/>
                        </a:spcAft>
                        <a:buNone/>
                      </a:pPr>
                      <a:r>
                        <a:rPr lang="en-US" sz="1800" dirty="0"/>
                        <a:t>Nance</a:t>
                      </a:r>
                      <a:endParaRPr dirty="0"/>
                    </a:p>
                  </a:txBody>
                  <a:tcPr marL="70550" marR="70550" marT="45725" marB="45725"/>
                </a:tc>
                <a:extLst>
                  <a:ext uri="{0D108BD9-81ED-4DB2-BD59-A6C34878D82A}">
                    <a16:rowId xmlns:a16="http://schemas.microsoft.com/office/drawing/2014/main" val="10002"/>
                  </a:ext>
                </a:extLst>
              </a:tr>
              <a:tr h="396500">
                <a:tc>
                  <a:txBody>
                    <a:bodyPr/>
                    <a:lstStyle/>
                    <a:p>
                      <a:pPr marL="0" marR="0" lvl="0" indent="0" algn="l" rtl="0">
                        <a:spcBef>
                          <a:spcPts val="0"/>
                        </a:spcBef>
                        <a:spcAft>
                          <a:spcPts val="0"/>
                        </a:spcAft>
                        <a:buNone/>
                      </a:pPr>
                      <a:r>
                        <a:rPr lang="en-US" sz="1800"/>
                        <a:t>Crown &amp; Loop (CL)</a:t>
                      </a:r>
                      <a:endParaRPr/>
                    </a:p>
                  </a:txBody>
                  <a:tcPr marL="70550" marR="70550" marT="45725" marB="45725"/>
                </a:tc>
                <a:tc>
                  <a:txBody>
                    <a:bodyPr/>
                    <a:lstStyle/>
                    <a:p>
                      <a:pPr marL="0" marR="0" lvl="0" indent="0" algn="l" rtl="0">
                        <a:spcBef>
                          <a:spcPts val="0"/>
                        </a:spcBef>
                        <a:spcAft>
                          <a:spcPts val="0"/>
                        </a:spcAft>
                        <a:buNone/>
                      </a:pPr>
                      <a:r>
                        <a:rPr lang="en-US" sz="1800"/>
                        <a:t>Transpalatal arch (TPA)</a:t>
                      </a:r>
                      <a:endParaRPr/>
                    </a:p>
                  </a:txBody>
                  <a:tcPr marL="70550" marR="70550" marT="45725" marB="45725"/>
                </a:tc>
                <a:extLst>
                  <a:ext uri="{0D108BD9-81ED-4DB2-BD59-A6C34878D82A}">
                    <a16:rowId xmlns:a16="http://schemas.microsoft.com/office/drawing/2014/main" val="10003"/>
                  </a:ext>
                </a:extLst>
              </a:tr>
              <a:tr h="396500">
                <a:tc>
                  <a:txBody>
                    <a:bodyPr/>
                    <a:lstStyle/>
                    <a:p>
                      <a:pPr marL="0" marR="0" lvl="0" indent="0" algn="l" rtl="0">
                        <a:spcBef>
                          <a:spcPts val="0"/>
                        </a:spcBef>
                        <a:spcAft>
                          <a:spcPts val="0"/>
                        </a:spcAft>
                        <a:buNone/>
                      </a:pPr>
                      <a:r>
                        <a:rPr lang="en-US" sz="1800"/>
                        <a:t>Distal end shoe (DES)</a:t>
                      </a:r>
                      <a:endParaRPr/>
                    </a:p>
                  </a:txBody>
                  <a:tcPr marL="70550" marR="70550" marT="45725" marB="45725"/>
                </a:tc>
                <a:tc>
                  <a:txBody>
                    <a:bodyPr/>
                    <a:lstStyle/>
                    <a:p>
                      <a:pPr marL="0" marR="0" lvl="0" indent="0" algn="l" rtl="0">
                        <a:spcBef>
                          <a:spcPts val="0"/>
                        </a:spcBef>
                        <a:spcAft>
                          <a:spcPts val="0"/>
                        </a:spcAft>
                        <a:buNone/>
                      </a:pPr>
                      <a:r>
                        <a:rPr lang="en-US" sz="1800"/>
                        <a:t>Lower lingual arch (LLA)</a:t>
                      </a:r>
                      <a:endParaRPr/>
                    </a:p>
                  </a:txBody>
                  <a:tcPr marL="70550" marR="70550" marT="45725" marB="45725"/>
                </a:tc>
                <a:extLst>
                  <a:ext uri="{0D108BD9-81ED-4DB2-BD59-A6C34878D82A}">
                    <a16:rowId xmlns:a16="http://schemas.microsoft.com/office/drawing/2014/main" val="10004"/>
                  </a:ext>
                </a:extLst>
              </a:tr>
              <a:tr h="396500">
                <a:tc>
                  <a:txBody>
                    <a:bodyPr/>
                    <a:lstStyle/>
                    <a:p>
                      <a:pPr marL="0" marR="0" lvl="0" indent="0" algn="l" rtl="0">
                        <a:spcBef>
                          <a:spcPts val="0"/>
                        </a:spcBef>
                        <a:spcAft>
                          <a:spcPts val="0"/>
                        </a:spcAft>
                        <a:buNone/>
                      </a:pPr>
                      <a:r>
                        <a:rPr lang="en-US" sz="1800"/>
                        <a:t>Direct bonded (DB)</a:t>
                      </a:r>
                      <a:endParaRPr/>
                    </a:p>
                  </a:txBody>
                  <a:tcPr marL="70550" marR="70550" marT="45725" marB="45725"/>
                </a:tc>
                <a:tc>
                  <a:txBody>
                    <a:bodyPr/>
                    <a:lstStyle/>
                    <a:p>
                      <a:pPr marL="0" marR="0" lvl="0" indent="0" algn="l" rtl="0">
                        <a:spcBef>
                          <a:spcPts val="0"/>
                        </a:spcBef>
                        <a:spcAft>
                          <a:spcPts val="0"/>
                        </a:spcAft>
                        <a:buNone/>
                      </a:pPr>
                      <a:endParaRPr sz="1800"/>
                    </a:p>
                  </a:txBody>
                  <a:tcPr marL="70550" marR="70550" marT="45725" marB="45725"/>
                </a:tc>
                <a:extLst>
                  <a:ext uri="{0D108BD9-81ED-4DB2-BD59-A6C34878D82A}">
                    <a16:rowId xmlns:a16="http://schemas.microsoft.com/office/drawing/2014/main" val="10005"/>
                  </a:ext>
                </a:extLst>
              </a:tr>
              <a:tr h="684325">
                <a:tc>
                  <a:txBody>
                    <a:bodyPr/>
                    <a:lstStyle/>
                    <a:p>
                      <a:pPr marL="0" marR="0" lvl="0" indent="0" algn="l" rtl="0">
                        <a:spcBef>
                          <a:spcPts val="0"/>
                        </a:spcBef>
                        <a:spcAft>
                          <a:spcPts val="0"/>
                        </a:spcAft>
                        <a:buClr>
                          <a:schemeClr val="dk1"/>
                        </a:buClr>
                        <a:buSzPts val="1800"/>
                        <a:buFont typeface="Trebuchet MS"/>
                        <a:buNone/>
                      </a:pPr>
                      <a:r>
                        <a:rPr lang="en-US" sz="1800"/>
                        <a:t>Glass fiber reinforced composite resin (GFRCR)</a:t>
                      </a:r>
                      <a:endParaRPr/>
                    </a:p>
                  </a:txBody>
                  <a:tcPr marL="70550" marR="70550" marT="45725" marB="45725"/>
                </a:tc>
                <a:tc>
                  <a:txBody>
                    <a:bodyPr/>
                    <a:lstStyle/>
                    <a:p>
                      <a:pPr marL="0" marR="0" lvl="0" indent="0" algn="l" rtl="0">
                        <a:spcBef>
                          <a:spcPts val="0"/>
                        </a:spcBef>
                        <a:spcAft>
                          <a:spcPts val="0"/>
                        </a:spcAft>
                        <a:buClr>
                          <a:schemeClr val="dk1"/>
                        </a:buClr>
                        <a:buSzPts val="1800"/>
                        <a:buFont typeface="Trebuchet MS"/>
                        <a:buNone/>
                      </a:pPr>
                      <a:endParaRPr sz="1800"/>
                    </a:p>
                  </a:txBody>
                  <a:tcPr marL="70550" marR="70550" marT="45725" marB="45725"/>
                </a:tc>
                <a:extLst>
                  <a:ext uri="{0D108BD9-81ED-4DB2-BD59-A6C34878D82A}">
                    <a16:rowId xmlns:a16="http://schemas.microsoft.com/office/drawing/2014/main" val="10006"/>
                  </a:ext>
                </a:extLst>
              </a:tr>
              <a:tr h="396500">
                <a:tc gridSpan="2">
                  <a:txBody>
                    <a:bodyPr/>
                    <a:lstStyle/>
                    <a:p>
                      <a:pPr marL="0" marR="0" lvl="0" indent="0" algn="ctr" rtl="0">
                        <a:spcBef>
                          <a:spcPts val="0"/>
                        </a:spcBef>
                        <a:spcAft>
                          <a:spcPts val="0"/>
                        </a:spcAft>
                        <a:buClr>
                          <a:schemeClr val="lt1"/>
                        </a:buClr>
                        <a:buSzPts val="1800"/>
                        <a:buFont typeface="Trebuchet MS"/>
                        <a:buNone/>
                      </a:pPr>
                      <a:r>
                        <a:rPr lang="en-US" sz="1800" b="1">
                          <a:solidFill>
                            <a:schemeClr val="lt1"/>
                          </a:solidFill>
                        </a:rPr>
                        <a:t>REMOVABLE </a:t>
                      </a:r>
                      <a:endParaRPr/>
                    </a:p>
                  </a:txBody>
                  <a:tcPr marL="70550" marR="70550" marT="45725" marB="45725">
                    <a:solidFill>
                      <a:schemeClr val="accent1"/>
                    </a:solidFill>
                  </a:tcPr>
                </a:tc>
                <a:tc hMerge="1">
                  <a:txBody>
                    <a:bodyPr/>
                    <a:lstStyle/>
                    <a:p>
                      <a:endParaRPr lang="en-US"/>
                    </a:p>
                  </a:txBody>
                  <a:tcPr/>
                </a:tc>
                <a:extLst>
                  <a:ext uri="{0D108BD9-81ED-4DB2-BD59-A6C34878D82A}">
                    <a16:rowId xmlns:a16="http://schemas.microsoft.com/office/drawing/2014/main" val="10007"/>
                  </a:ext>
                </a:extLst>
              </a:tr>
              <a:tr h="396500">
                <a:tc gridSpan="2">
                  <a:txBody>
                    <a:bodyPr/>
                    <a:lstStyle/>
                    <a:p>
                      <a:pPr marL="0" marR="0" lvl="0" indent="0" algn="l" rtl="0">
                        <a:spcBef>
                          <a:spcPts val="0"/>
                        </a:spcBef>
                        <a:spcAft>
                          <a:spcPts val="0"/>
                        </a:spcAft>
                        <a:buClr>
                          <a:schemeClr val="dk1"/>
                        </a:buClr>
                        <a:buSzPts val="1800"/>
                        <a:buFont typeface="Trebuchet MS"/>
                        <a:buNone/>
                      </a:pPr>
                      <a:r>
                        <a:rPr lang="en-US" sz="1800"/>
                        <a:t>Hawley appliance (Modified)</a:t>
                      </a:r>
                      <a:endParaRPr/>
                    </a:p>
                  </a:txBody>
                  <a:tcPr marL="70550" marR="70550" marT="45725" marB="45725"/>
                </a:tc>
                <a:tc hMerge="1">
                  <a:txBody>
                    <a:bodyPr/>
                    <a:lstStyle/>
                    <a:p>
                      <a:endParaRPr lang="en-US"/>
                    </a:p>
                  </a:txBody>
                  <a:tcPr/>
                </a:tc>
                <a:extLst>
                  <a:ext uri="{0D108BD9-81ED-4DB2-BD59-A6C34878D82A}">
                    <a16:rowId xmlns:a16="http://schemas.microsoft.com/office/drawing/2014/main" val="10008"/>
                  </a:ext>
                </a:extLst>
              </a:tr>
              <a:tr h="396500">
                <a:tc gridSpan="2">
                  <a:txBody>
                    <a:bodyPr/>
                    <a:lstStyle/>
                    <a:p>
                      <a:pPr marL="0" marR="0" lvl="0" indent="0" algn="l" rtl="0">
                        <a:spcBef>
                          <a:spcPts val="0"/>
                        </a:spcBef>
                        <a:spcAft>
                          <a:spcPts val="0"/>
                        </a:spcAft>
                        <a:buClr>
                          <a:schemeClr val="dk1"/>
                        </a:buClr>
                        <a:buSzPts val="1800"/>
                        <a:buFont typeface="Trebuchet MS"/>
                        <a:buNone/>
                      </a:pPr>
                      <a:r>
                        <a:rPr lang="en-US" sz="1800"/>
                        <a:t>Removable partial denture (RPD)</a:t>
                      </a:r>
                      <a:endParaRPr/>
                    </a:p>
                  </a:txBody>
                  <a:tcPr marL="70550" marR="70550" marT="45725" marB="45725"/>
                </a:tc>
                <a:tc hMerge="1">
                  <a:txBody>
                    <a:bodyPr/>
                    <a:lstStyle/>
                    <a:p>
                      <a:endParaRPr lang="en-US"/>
                    </a:p>
                  </a:txBody>
                  <a:tcPr/>
                </a:tc>
                <a:extLst>
                  <a:ext uri="{0D108BD9-81ED-4DB2-BD59-A6C34878D82A}">
                    <a16:rowId xmlns:a16="http://schemas.microsoft.com/office/drawing/2014/main" val="10009"/>
                  </a:ext>
                </a:extLst>
              </a:tr>
              <a:tr h="396500">
                <a:tc gridSpan="2">
                  <a:txBody>
                    <a:bodyPr/>
                    <a:lstStyle/>
                    <a:p>
                      <a:pPr marL="0" marR="0" lvl="0" indent="0" algn="l" rtl="0">
                        <a:spcBef>
                          <a:spcPts val="0"/>
                        </a:spcBef>
                        <a:spcAft>
                          <a:spcPts val="0"/>
                        </a:spcAft>
                        <a:buClr>
                          <a:schemeClr val="dk1"/>
                        </a:buClr>
                        <a:buSzPts val="1800"/>
                        <a:buFont typeface="Trebuchet MS"/>
                        <a:buNone/>
                      </a:pPr>
                      <a:r>
                        <a:rPr lang="en-US" sz="1800" dirty="0"/>
                        <a:t>Pressure formed retainers (PFR)</a:t>
                      </a:r>
                      <a:endParaRPr dirty="0"/>
                    </a:p>
                  </a:txBody>
                  <a:tcPr marL="70550" marR="70550" marT="45725" marB="45725"/>
                </a:tc>
                <a:tc hMerge="1">
                  <a:txBody>
                    <a:bodyPr/>
                    <a:lstStyle/>
                    <a:p>
                      <a:endParaRPr lang="en-US"/>
                    </a:p>
                  </a:txBody>
                  <a:tcPr/>
                </a:tc>
                <a:extLst>
                  <a:ext uri="{0D108BD9-81ED-4DB2-BD59-A6C34878D82A}">
                    <a16:rowId xmlns:a16="http://schemas.microsoft.com/office/drawing/2014/main" val="10010"/>
                  </a:ext>
                </a:extLst>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10"/>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SPACE MAINTAINERS </a:t>
            </a:r>
            <a:endParaRPr/>
          </a:p>
        </p:txBody>
      </p:sp>
      <p:sp>
        <p:nvSpPr>
          <p:cNvPr id="217" name="Google Shape;217;p10"/>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sz="2100" dirty="0"/>
              <a:t>In a meta-analysis comparing the survival rate (6 to 18 months) of Band &amp; Loop (BL)  space maintainer in children less than 10 years with:</a:t>
            </a:r>
            <a:r>
              <a:rPr lang="en-US" sz="2100" baseline="30000" dirty="0"/>
              <a:t>(Vega et al., 2021) level I</a:t>
            </a:r>
            <a:endParaRPr sz="2100" dirty="0"/>
          </a:p>
          <a:p>
            <a:pPr marL="342900" lvl="0" indent="-361950" algn="l" rtl="0">
              <a:spcBef>
                <a:spcPts val="1000"/>
              </a:spcBef>
              <a:spcAft>
                <a:spcPts val="0"/>
              </a:spcAft>
              <a:buSzPts val="1740"/>
              <a:buChar char="►"/>
            </a:pPr>
            <a:r>
              <a:rPr lang="en-US" sz="2100" dirty="0" err="1"/>
              <a:t>Fibre</a:t>
            </a:r>
            <a:r>
              <a:rPr lang="en-US" sz="2100" dirty="0"/>
              <a:t> reinforced composite resin(FRCR) and crown and loop (CL) showed NS difference </a:t>
            </a:r>
            <a:endParaRPr sz="2100" dirty="0"/>
          </a:p>
          <a:p>
            <a:pPr marL="342900" lvl="0" indent="-361950" algn="l" rtl="0">
              <a:spcBef>
                <a:spcPts val="1000"/>
              </a:spcBef>
              <a:spcAft>
                <a:spcPts val="0"/>
              </a:spcAft>
              <a:buSzPts val="1740"/>
              <a:buChar char="►"/>
            </a:pPr>
            <a:r>
              <a:rPr lang="en-US" sz="2100" dirty="0"/>
              <a:t>direct bonding (DB) showed a significant difference, with a tendency to use the BL (RR=0.5, 95% CI 0.32 to 0.8).  </a:t>
            </a:r>
            <a:endParaRPr sz="2100" dirty="0"/>
          </a:p>
          <a:p>
            <a:pPr marL="342900" lvl="0" indent="-361950" algn="l" rtl="0">
              <a:spcBef>
                <a:spcPts val="1000"/>
              </a:spcBef>
              <a:spcAft>
                <a:spcPts val="0"/>
              </a:spcAft>
              <a:buSzPts val="1740"/>
              <a:buChar char="►"/>
            </a:pPr>
            <a:r>
              <a:rPr lang="en-US" sz="2100" dirty="0"/>
              <a:t>However, included RCTs were of high risk of bias.</a:t>
            </a:r>
            <a:endParaRPr sz="2100" dirty="0"/>
          </a:p>
          <a:p>
            <a:pPr marL="342900" lvl="0" indent="-251459" algn="l" rtl="0">
              <a:spcBef>
                <a:spcPts val="1000"/>
              </a:spcBef>
              <a:spcAft>
                <a:spcPts val="0"/>
              </a:spcAft>
              <a:buSzPts val="1440"/>
              <a:buNone/>
            </a:pPr>
            <a:endParaRPr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1"/>
        <p:cNvGrpSpPr/>
        <p:nvPr/>
      </p:nvGrpSpPr>
      <p:grpSpPr>
        <a:xfrm>
          <a:off x="0" y="0"/>
          <a:ext cx="0" cy="0"/>
          <a:chOff x="0" y="0"/>
          <a:chExt cx="0" cy="0"/>
        </a:xfrm>
      </p:grpSpPr>
      <p:sp>
        <p:nvSpPr>
          <p:cNvPr id="222" name="Google Shape;222;p1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SPACE MAINTAINERS </a:t>
            </a:r>
            <a:endParaRPr/>
          </a:p>
        </p:txBody>
      </p:sp>
      <p:sp>
        <p:nvSpPr>
          <p:cNvPr id="223" name="Google Shape;223;p11"/>
          <p:cNvSpPr txBox="1">
            <a:spLocks noGrp="1"/>
          </p:cNvSpPr>
          <p:nvPr>
            <p:ph type="body" idx="1"/>
          </p:nvPr>
        </p:nvSpPr>
        <p:spPr>
          <a:xfrm>
            <a:off x="677271" y="2160589"/>
            <a:ext cx="8596800" cy="388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dirty="0"/>
              <a:t>In RCT comparing the effectiveness of space maintenance of the deciduous second molar using a vacuum-formed passive appliance (VF) and BL found that :</a:t>
            </a:r>
            <a:r>
              <a:rPr lang="en-US" baseline="30000" dirty="0"/>
              <a:t>(Barros et al., 2021) level I</a:t>
            </a:r>
            <a:endParaRPr dirty="0"/>
          </a:p>
          <a:p>
            <a:pPr marL="342900" lvl="0" indent="-342900" algn="l" rtl="0">
              <a:spcBef>
                <a:spcPts val="1000"/>
              </a:spcBef>
              <a:spcAft>
                <a:spcPts val="0"/>
              </a:spcAft>
              <a:buSzPts val="1440"/>
              <a:buChar char="►"/>
            </a:pPr>
            <a:r>
              <a:rPr lang="en-US" dirty="0"/>
              <a:t>Both groups showed significant reduction in the mesiodistal width of the extraction space</a:t>
            </a:r>
            <a:endParaRPr dirty="0"/>
          </a:p>
          <a:p>
            <a:pPr marL="342900" lvl="0" indent="-342900" algn="l" rtl="0">
              <a:spcBef>
                <a:spcPts val="1000"/>
              </a:spcBef>
              <a:spcAft>
                <a:spcPts val="0"/>
              </a:spcAft>
              <a:buSzPts val="1440"/>
              <a:buChar char="►"/>
            </a:pPr>
            <a:r>
              <a:rPr lang="en-US" dirty="0"/>
              <a:t>Reduction in the VF group  (mean= -0.32), during the first three months (T1-T0), which was significantly greater than in the banded maintainers with mean (-0.01)</a:t>
            </a:r>
            <a:endParaRPr dirty="0"/>
          </a:p>
          <a:p>
            <a:pPr marL="342900" lvl="0" indent="-342900" algn="l" rtl="0">
              <a:spcBef>
                <a:spcPts val="1000"/>
              </a:spcBef>
              <a:spcAft>
                <a:spcPts val="0"/>
              </a:spcAft>
              <a:buSzPts val="1440"/>
              <a:buChar char="►"/>
            </a:pPr>
            <a:r>
              <a:rPr lang="en-US" dirty="0"/>
              <a:t>In the last observation period 3 - 6 months after installation (T2-T1), NS extraction space change was observed. However, although space loss was statistically significant, it was restricted to the </a:t>
            </a:r>
            <a:r>
              <a:rPr lang="en-US" dirty="0">
                <a:solidFill>
                  <a:srgbClr val="FF0000"/>
                </a:solidFill>
              </a:rPr>
              <a:t>first three months </a:t>
            </a:r>
            <a:r>
              <a:rPr lang="en-US" dirty="0"/>
              <a:t>and was not clinically significant (0.3 mm)</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7"/>
        <p:cNvGrpSpPr/>
        <p:nvPr/>
      </p:nvGrpSpPr>
      <p:grpSpPr>
        <a:xfrm>
          <a:off x="0" y="0"/>
          <a:ext cx="0" cy="0"/>
          <a:chOff x="0" y="0"/>
          <a:chExt cx="0" cy="0"/>
        </a:xfrm>
      </p:grpSpPr>
      <p:sp>
        <p:nvSpPr>
          <p:cNvPr id="228" name="Google Shape;228;p1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SPACE MAINTAINENCE </a:t>
            </a:r>
            <a:endParaRPr/>
          </a:p>
        </p:txBody>
      </p:sp>
      <p:sp>
        <p:nvSpPr>
          <p:cNvPr id="229" name="Google Shape;229;p12"/>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a:t>In a small RCT assessing the effectiveness of conventional BL with modified space maintainers among patients with freshly extracted single primary molars bilaterally at 9 months follow up in terms of: </a:t>
            </a:r>
            <a:r>
              <a:rPr lang="en-US" baseline="30000"/>
              <a:t>(Tyagi et al., 2021) level I</a:t>
            </a:r>
            <a:endParaRPr/>
          </a:p>
          <a:p>
            <a:pPr marL="342900" lvl="0" indent="-342900" algn="l" rtl="0">
              <a:spcBef>
                <a:spcPts val="1000"/>
              </a:spcBef>
              <a:spcAft>
                <a:spcPts val="0"/>
              </a:spcAft>
              <a:buSzPts val="1440"/>
              <a:buChar char="►"/>
            </a:pPr>
            <a:r>
              <a:rPr lang="en-US"/>
              <a:t>gingival health of abutment tooth using Loe and Sil index showed modified space maintainers such as bonded loop, bonded tube loop and conventional tube loop had significantly healthier gingiva (p&lt;0.05)</a:t>
            </a:r>
            <a:endParaRPr/>
          </a:p>
          <a:p>
            <a:pPr marL="342900" lvl="0" indent="-342900" algn="l" rtl="0">
              <a:spcBef>
                <a:spcPts val="1000"/>
              </a:spcBef>
              <a:spcAft>
                <a:spcPts val="0"/>
              </a:spcAft>
              <a:buSzPts val="1440"/>
              <a:buChar char="►"/>
            </a:pPr>
            <a:r>
              <a:rPr lang="en-US"/>
              <a:t>survival time showed NS difference between all the groups</a:t>
            </a:r>
            <a:endParaRPr/>
          </a:p>
          <a:p>
            <a:pPr marL="342900" lvl="0" indent="-251459" algn="l" rtl="0">
              <a:spcBef>
                <a:spcPts val="1000"/>
              </a:spcBef>
              <a:spcAft>
                <a:spcPts val="0"/>
              </a:spcAft>
              <a:buSzPts val="1440"/>
              <a:buNone/>
            </a:pP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1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SPACE MAINTAINERS </a:t>
            </a:r>
            <a:endParaRPr/>
          </a:p>
        </p:txBody>
      </p:sp>
      <p:sp>
        <p:nvSpPr>
          <p:cNvPr id="235" name="Google Shape;235;p13"/>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342900" lvl="0" indent="-251459" algn="l" rtl="0">
              <a:spcBef>
                <a:spcPts val="0"/>
              </a:spcBef>
              <a:spcAft>
                <a:spcPts val="0"/>
              </a:spcAft>
              <a:buSzPts val="1440"/>
              <a:buNone/>
            </a:pPr>
            <a:endParaRPr/>
          </a:p>
        </p:txBody>
      </p:sp>
      <p:pic>
        <p:nvPicPr>
          <p:cNvPr id="4" name="Picture 3">
            <a:extLst>
              <a:ext uri="{FF2B5EF4-FFF2-40B4-BE49-F238E27FC236}">
                <a16:creationId xmlns:a16="http://schemas.microsoft.com/office/drawing/2014/main" id="{838060AA-8D87-F682-239A-CCB156EE2AA5}"/>
              </a:ext>
            </a:extLst>
          </p:cNvPr>
          <p:cNvPicPr>
            <a:picLocks noChangeAspect="1"/>
          </p:cNvPicPr>
          <p:nvPr/>
        </p:nvPicPr>
        <p:blipFill>
          <a:blip r:embed="rId3"/>
          <a:stretch>
            <a:fillRect/>
          </a:stretch>
        </p:blipFill>
        <p:spPr>
          <a:xfrm>
            <a:off x="1403603" y="1710037"/>
            <a:ext cx="8404425" cy="4649412"/>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1"/>
        <p:cNvGrpSpPr/>
        <p:nvPr/>
      </p:nvGrpSpPr>
      <p:grpSpPr>
        <a:xfrm>
          <a:off x="0" y="0"/>
          <a:ext cx="0" cy="0"/>
          <a:chOff x="0" y="0"/>
          <a:chExt cx="0" cy="0"/>
        </a:xfrm>
      </p:grpSpPr>
      <p:sp>
        <p:nvSpPr>
          <p:cNvPr id="242" name="Google Shape;242;p14"/>
          <p:cNvSpPr txBox="1"/>
          <p:nvPr/>
        </p:nvSpPr>
        <p:spPr>
          <a:xfrm>
            <a:off x="643100" y="872101"/>
            <a:ext cx="5517600" cy="5502600"/>
          </a:xfrm>
          <a:prstGeom prst="rect">
            <a:avLst/>
          </a:prstGeom>
          <a:solidFill>
            <a:srgbClr val="FFFFCC"/>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50" b="1">
                <a:solidFill>
                  <a:srgbClr val="000000"/>
                </a:solidFill>
                <a:latin typeface="Arial"/>
                <a:ea typeface="Arial"/>
                <a:cs typeface="Arial"/>
                <a:sym typeface="Arial"/>
              </a:rPr>
              <a:t>Key Message </a:t>
            </a:r>
            <a:endParaRPr sz="1850">
              <a:solidFill>
                <a:schemeClr val="dk1"/>
              </a:solidFill>
              <a:latin typeface="Trebuchet MS"/>
              <a:ea typeface="Trebuchet MS"/>
              <a:cs typeface="Trebuchet MS"/>
              <a:sym typeface="Trebuchet MS"/>
            </a:endParaRPr>
          </a:p>
          <a:p>
            <a:pPr marL="0" marR="0" lvl="0" indent="0" algn="just" rtl="0">
              <a:spcBef>
                <a:spcPts val="0"/>
              </a:spcBef>
              <a:spcAft>
                <a:spcPts val="0"/>
              </a:spcAft>
              <a:buNone/>
            </a:pPr>
            <a:r>
              <a:rPr lang="en-US" sz="1850">
                <a:solidFill>
                  <a:srgbClr val="000000"/>
                </a:solidFill>
                <a:latin typeface="Arial"/>
                <a:ea typeface="Arial"/>
                <a:cs typeface="Arial"/>
                <a:sym typeface="Arial"/>
              </a:rPr>
              <a:t>Selection of the space maintainers depends on several factors. These factors to consider space maintenance when primary teeth are loss prematurely among patients with ECC:</a:t>
            </a:r>
            <a:r>
              <a:rPr lang="en-US" sz="1850" baseline="30000">
                <a:solidFill>
                  <a:srgbClr val="000000"/>
                </a:solidFill>
                <a:latin typeface="Arial"/>
                <a:ea typeface="Arial"/>
                <a:cs typeface="Arial"/>
                <a:sym typeface="Arial"/>
              </a:rPr>
              <a:t>(AAPD, 2021b)</a:t>
            </a:r>
            <a:endParaRPr sz="1850">
              <a:solidFill>
                <a:schemeClr val="dk1"/>
              </a:solidFill>
              <a:latin typeface="Trebuchet MS"/>
              <a:ea typeface="Trebuchet MS"/>
              <a:cs typeface="Trebuchet MS"/>
              <a:sym typeface="Trebuchet MS"/>
            </a:endParaRPr>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specific tooth lost</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time elapsed since tooth loss </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occlusion and space assessment</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dental age</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dental arch involved</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status of the teeth adjacent to the lost teeth</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presence and root development of permanent successor</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amount of alveolar bone covering permanent successor</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patient’s health history and medical status</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patient’s cooperative ability</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active oral habits</a:t>
            </a:r>
            <a:endParaRPr sz="1900"/>
          </a:p>
          <a:p>
            <a:pPr marL="0" marR="0" lvl="0" indent="-117475" algn="just" rtl="0">
              <a:spcBef>
                <a:spcPts val="0"/>
              </a:spcBef>
              <a:spcAft>
                <a:spcPts val="0"/>
              </a:spcAft>
              <a:buClr>
                <a:srgbClr val="000000"/>
              </a:buClr>
              <a:buSzPts val="1850"/>
              <a:buFont typeface="Arial"/>
              <a:buChar char="•"/>
            </a:pPr>
            <a:r>
              <a:rPr lang="en-US" sz="1850">
                <a:solidFill>
                  <a:srgbClr val="000000"/>
                </a:solidFill>
                <a:latin typeface="Arial"/>
                <a:ea typeface="Arial"/>
                <a:cs typeface="Arial"/>
                <a:sym typeface="Arial"/>
              </a:rPr>
              <a:t>oral hygiene</a:t>
            </a:r>
            <a:endParaRPr sz="1900"/>
          </a:p>
        </p:txBody>
      </p:sp>
      <p:sp>
        <p:nvSpPr>
          <p:cNvPr id="243" name="Google Shape;243;p14"/>
          <p:cNvSpPr txBox="1"/>
          <p:nvPr/>
        </p:nvSpPr>
        <p:spPr>
          <a:xfrm>
            <a:off x="6434995" y="2617994"/>
            <a:ext cx="3943200" cy="2274300"/>
          </a:xfrm>
          <a:prstGeom prst="rect">
            <a:avLst/>
          </a:prstGeom>
          <a:solidFill>
            <a:srgbClr val="EB7564"/>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50" b="1">
                <a:solidFill>
                  <a:srgbClr val="000000"/>
                </a:solidFill>
                <a:latin typeface="Arial"/>
                <a:ea typeface="Arial"/>
                <a:cs typeface="Arial"/>
                <a:sym typeface="Arial"/>
              </a:rPr>
              <a:t>Recommendation 24 </a:t>
            </a:r>
            <a:endParaRPr sz="1850">
              <a:solidFill>
                <a:schemeClr val="dk1"/>
              </a:solidFill>
              <a:latin typeface="Trebuchet MS"/>
              <a:ea typeface="Trebuchet MS"/>
              <a:cs typeface="Trebuchet MS"/>
              <a:sym typeface="Trebuchet MS"/>
            </a:endParaRPr>
          </a:p>
          <a:p>
            <a:pPr marL="0" marR="0" lvl="0" indent="0" algn="just" rtl="0">
              <a:spcBef>
                <a:spcPts val="0"/>
              </a:spcBef>
              <a:spcAft>
                <a:spcPts val="0"/>
              </a:spcAft>
              <a:buNone/>
            </a:pPr>
            <a:r>
              <a:rPr lang="en-US" sz="1850">
                <a:solidFill>
                  <a:srgbClr val="000000"/>
                </a:solidFill>
                <a:latin typeface="Arial"/>
                <a:ea typeface="Arial"/>
                <a:cs typeface="Arial"/>
                <a:sym typeface="Arial"/>
              </a:rPr>
              <a:t>Space maintainer may be considered in cases with premature extraction of primary tooth as indicated in children with early childhood caries.</a:t>
            </a:r>
            <a:endParaRPr sz="1850">
              <a:solidFill>
                <a:schemeClr val="dk1"/>
              </a:solidFill>
              <a:latin typeface="Trebuchet MS"/>
              <a:ea typeface="Trebuchet MS"/>
              <a:cs typeface="Trebuchet MS"/>
              <a:sym typeface="Trebuchet MS"/>
            </a:endParaRPr>
          </a:p>
          <a:p>
            <a:pPr marL="0" marR="0" lvl="0" indent="0" algn="l" rtl="0">
              <a:spcBef>
                <a:spcPts val="450"/>
              </a:spcBef>
              <a:spcAft>
                <a:spcPts val="0"/>
              </a:spcAft>
              <a:buNone/>
            </a:pPr>
            <a:br>
              <a:rPr lang="en-US" sz="1350">
                <a:solidFill>
                  <a:schemeClr val="dk1"/>
                </a:solidFill>
                <a:latin typeface="Trebuchet MS"/>
                <a:ea typeface="Trebuchet MS"/>
                <a:cs typeface="Trebuchet MS"/>
                <a:sym typeface="Trebuchet MS"/>
              </a:rPr>
            </a:b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15"/>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Clr>
                <a:srgbClr val="2A5010"/>
              </a:buClr>
              <a:buSzPts val="5400"/>
              <a:buFont typeface="Trebuchet MS"/>
              <a:buNone/>
            </a:pPr>
            <a:r>
              <a:rPr lang="en-US">
                <a:solidFill>
                  <a:srgbClr val="2A5010"/>
                </a:solidFill>
              </a:rPr>
              <a:t>SEDATION &amp; GENERAL ANAESTHESIA </a:t>
            </a:r>
            <a:endParaRPr/>
          </a:p>
        </p:txBody>
      </p:sp>
      <p:sp>
        <p:nvSpPr>
          <p:cNvPr id="249" name="Google Shape;249;p15"/>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p>
            <a:pPr marL="0" lvl="0" indent="0" algn="r" rtl="0">
              <a:spcBef>
                <a:spcPts val="0"/>
              </a:spcBef>
              <a:spcAft>
                <a:spcPts val="0"/>
              </a:spcAft>
              <a:buSzPts val="1440"/>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1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sz="3700">
                <a:solidFill>
                  <a:srgbClr val="2A5010"/>
                </a:solidFill>
              </a:rPr>
              <a:t>SEDATION </a:t>
            </a:r>
            <a:endParaRPr sz="3700"/>
          </a:p>
        </p:txBody>
      </p:sp>
      <p:sp>
        <p:nvSpPr>
          <p:cNvPr id="255" name="Google Shape;255;p16"/>
          <p:cNvSpPr txBox="1">
            <a:spLocks noGrp="1"/>
          </p:cNvSpPr>
          <p:nvPr>
            <p:ph type="body" idx="1"/>
          </p:nvPr>
        </p:nvSpPr>
        <p:spPr>
          <a:xfrm>
            <a:off x="677325" y="1270000"/>
            <a:ext cx="9012900" cy="52467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1440"/>
              <a:buNone/>
            </a:pPr>
            <a:r>
              <a:rPr lang="en-US" sz="2000">
                <a:solidFill>
                  <a:srgbClr val="000000"/>
                </a:solidFill>
                <a:latin typeface="Arial"/>
                <a:ea typeface="Arial"/>
                <a:cs typeface="Arial"/>
                <a:sym typeface="Arial"/>
              </a:rPr>
              <a:t>Sedation either can be given by anaesthesiologist or non-anaesthesiologists. When performed by non-anaesthesiologists, the level of sedation should be kept at minimal to moderate. Deep sedation must be carried out by an anaesthesiologist or a physician with expertise in airway management.</a:t>
            </a:r>
            <a:br>
              <a:rPr lang="en-US" sz="4600"/>
            </a:br>
            <a:r>
              <a:rPr lang="en-US" sz="2000">
                <a:solidFill>
                  <a:srgbClr val="000000"/>
                </a:solidFill>
                <a:latin typeface="Arial"/>
                <a:ea typeface="Arial"/>
                <a:cs typeface="Arial"/>
                <a:sym typeface="Arial"/>
              </a:rPr>
              <a:t>Generally, the goals of sedation in the paediatric patients:</a:t>
            </a:r>
            <a:r>
              <a:rPr lang="en-US" sz="2000" baseline="30000">
                <a:solidFill>
                  <a:srgbClr val="000000"/>
                </a:solidFill>
                <a:latin typeface="Arial"/>
                <a:ea typeface="Arial"/>
                <a:cs typeface="Arial"/>
                <a:sym typeface="Arial"/>
              </a:rPr>
              <a:t>(AAPD, 2019)</a:t>
            </a:r>
            <a:endParaRPr sz="2000">
              <a:latin typeface="Times New Roman"/>
              <a:ea typeface="Times New Roman"/>
              <a:cs typeface="Times New Roman"/>
              <a:sym typeface="Times New Roman"/>
            </a:endParaRPr>
          </a:p>
          <a:p>
            <a:pPr marL="342900" lvl="0" indent="-355600" algn="just" rtl="0">
              <a:spcBef>
                <a:spcPts val="1000"/>
              </a:spcBef>
              <a:spcAft>
                <a:spcPts val="0"/>
              </a:spcAft>
              <a:buSzPts val="1640"/>
              <a:buFont typeface="Arial"/>
              <a:buChar char="•"/>
            </a:pPr>
            <a:r>
              <a:rPr lang="en-US" sz="2000">
                <a:solidFill>
                  <a:srgbClr val="000000"/>
                </a:solidFill>
                <a:latin typeface="Arial"/>
                <a:ea typeface="Arial"/>
                <a:cs typeface="Arial"/>
                <a:sym typeface="Arial"/>
              </a:rPr>
              <a:t>to guard the patient’s safety and welfare</a:t>
            </a:r>
            <a:endParaRPr sz="2000"/>
          </a:p>
          <a:p>
            <a:pPr marL="342900" lvl="0" indent="-355600" algn="just" rtl="0">
              <a:spcBef>
                <a:spcPts val="1000"/>
              </a:spcBef>
              <a:spcAft>
                <a:spcPts val="0"/>
              </a:spcAft>
              <a:buSzPts val="1640"/>
              <a:buFont typeface="Arial"/>
              <a:buChar char="•"/>
            </a:pPr>
            <a:r>
              <a:rPr lang="en-US" sz="2000">
                <a:solidFill>
                  <a:srgbClr val="000000"/>
                </a:solidFill>
                <a:latin typeface="Arial"/>
                <a:ea typeface="Arial"/>
                <a:cs typeface="Arial"/>
                <a:sym typeface="Arial"/>
              </a:rPr>
              <a:t>to minimize physical discomfort and pain</a:t>
            </a:r>
            <a:endParaRPr sz="2000"/>
          </a:p>
          <a:p>
            <a:pPr marL="342900" lvl="0" indent="-355600" algn="just" rtl="0">
              <a:spcBef>
                <a:spcPts val="1000"/>
              </a:spcBef>
              <a:spcAft>
                <a:spcPts val="0"/>
              </a:spcAft>
              <a:buSzPts val="1640"/>
              <a:buFont typeface="Arial"/>
              <a:buChar char="•"/>
            </a:pPr>
            <a:r>
              <a:rPr lang="en-US" sz="2000">
                <a:solidFill>
                  <a:srgbClr val="000000"/>
                </a:solidFill>
                <a:latin typeface="Arial"/>
                <a:ea typeface="Arial"/>
                <a:cs typeface="Arial"/>
                <a:sym typeface="Arial"/>
              </a:rPr>
              <a:t>to control anxiety, minimize psychological trauma, and maximize the potential for    amnesia.</a:t>
            </a:r>
            <a:endParaRPr sz="2000"/>
          </a:p>
          <a:p>
            <a:pPr marL="342900" lvl="0" indent="-355600" algn="just" rtl="0">
              <a:spcBef>
                <a:spcPts val="1000"/>
              </a:spcBef>
              <a:spcAft>
                <a:spcPts val="0"/>
              </a:spcAft>
              <a:buSzPts val="1640"/>
              <a:buFont typeface="Arial"/>
              <a:buChar char="•"/>
            </a:pPr>
            <a:r>
              <a:rPr lang="en-US" sz="2000">
                <a:solidFill>
                  <a:srgbClr val="000000"/>
                </a:solidFill>
                <a:latin typeface="Arial"/>
                <a:ea typeface="Arial"/>
                <a:cs typeface="Arial"/>
                <a:sym typeface="Arial"/>
              </a:rPr>
              <a:t>to modify behaviour and/or movement so as to allow the safe completion of the procedure</a:t>
            </a:r>
            <a:endParaRPr sz="2000"/>
          </a:p>
          <a:p>
            <a:pPr marL="342900" lvl="0" indent="-355600" algn="just" rtl="0">
              <a:spcBef>
                <a:spcPts val="1000"/>
              </a:spcBef>
              <a:spcAft>
                <a:spcPts val="0"/>
              </a:spcAft>
              <a:buSzPts val="1640"/>
              <a:buFont typeface="Arial"/>
              <a:buChar char="•"/>
            </a:pPr>
            <a:r>
              <a:rPr lang="en-US" sz="2000">
                <a:solidFill>
                  <a:srgbClr val="000000"/>
                </a:solidFill>
                <a:latin typeface="Arial"/>
                <a:ea typeface="Arial"/>
                <a:cs typeface="Arial"/>
                <a:sym typeface="Arial"/>
              </a:rPr>
              <a:t>to return the patient to a state in which discharge from medical/dental supervision is safe, as determined by recognized criteria.</a:t>
            </a:r>
            <a:endParaRPr sz="2000"/>
          </a:p>
          <a:p>
            <a:pPr marL="342900" lvl="0" indent="-251459" algn="l" rtl="0">
              <a:spcBef>
                <a:spcPts val="1000"/>
              </a:spcBef>
              <a:spcAft>
                <a:spcPts val="0"/>
              </a:spcAft>
              <a:buSzPts val="1440"/>
              <a:buNone/>
            </a:pP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9"/>
        <p:cNvGrpSpPr/>
        <p:nvPr/>
      </p:nvGrpSpPr>
      <p:grpSpPr>
        <a:xfrm>
          <a:off x="0" y="0"/>
          <a:ext cx="0" cy="0"/>
          <a:chOff x="0" y="0"/>
          <a:chExt cx="0" cy="0"/>
        </a:xfrm>
      </p:grpSpPr>
      <p:sp>
        <p:nvSpPr>
          <p:cNvPr id="260" name="Google Shape;260;p1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SEDATION </a:t>
            </a:r>
            <a:endParaRPr/>
          </a:p>
        </p:txBody>
      </p:sp>
      <p:graphicFrame>
        <p:nvGraphicFramePr>
          <p:cNvPr id="261" name="Google Shape;261;p17"/>
          <p:cNvGraphicFramePr/>
          <p:nvPr>
            <p:extLst>
              <p:ext uri="{D42A27DB-BD31-4B8C-83A1-F6EECF244321}">
                <p14:modId xmlns:p14="http://schemas.microsoft.com/office/powerpoint/2010/main" val="2230429236"/>
              </p:ext>
            </p:extLst>
          </p:nvPr>
        </p:nvGraphicFramePr>
        <p:xfrm>
          <a:off x="748170" y="1786029"/>
          <a:ext cx="8818725" cy="3765200"/>
        </p:xfrm>
        <a:graphic>
          <a:graphicData uri="http://schemas.openxmlformats.org/drawingml/2006/table">
            <a:tbl>
              <a:tblPr>
                <a:noFill/>
                <a:tableStyleId>{29635D10-EDB2-49CC-AA1C-5489AE9EB165}</a:tableStyleId>
              </a:tblPr>
              <a:tblGrid>
                <a:gridCol w="3401925">
                  <a:extLst>
                    <a:ext uri="{9D8B030D-6E8A-4147-A177-3AD203B41FA5}">
                      <a16:colId xmlns:a16="http://schemas.microsoft.com/office/drawing/2014/main" val="20000"/>
                    </a:ext>
                  </a:extLst>
                </a:gridCol>
                <a:gridCol w="5416800">
                  <a:extLst>
                    <a:ext uri="{9D8B030D-6E8A-4147-A177-3AD203B41FA5}">
                      <a16:colId xmlns:a16="http://schemas.microsoft.com/office/drawing/2014/main" val="20001"/>
                    </a:ext>
                  </a:extLst>
                </a:gridCol>
              </a:tblGrid>
              <a:tr h="514575">
                <a:tc>
                  <a:txBody>
                    <a:bodyPr/>
                    <a:lstStyle/>
                    <a:p>
                      <a:pPr marL="0" marR="0" lvl="0" indent="0" algn="ctr" rtl="0">
                        <a:spcBef>
                          <a:spcPts val="0"/>
                        </a:spcBef>
                        <a:spcAft>
                          <a:spcPts val="0"/>
                        </a:spcAft>
                        <a:buNone/>
                      </a:pPr>
                      <a:r>
                        <a:rPr lang="en-US" sz="1500" b="1" u="none" strike="noStrike" dirty="0">
                          <a:solidFill>
                            <a:srgbClr val="0D0D0D"/>
                          </a:solidFill>
                        </a:rPr>
                        <a:t>Routes of administration</a:t>
                      </a:r>
                      <a:endParaRPr sz="2700" dirty="0"/>
                    </a:p>
                  </a:txBody>
                  <a:tcPr marL="47625" marR="47625" marT="47625" marB="47625">
                    <a:solidFill>
                      <a:schemeClr val="accent1"/>
                    </a:solidFill>
                  </a:tcPr>
                </a:tc>
                <a:tc>
                  <a:txBody>
                    <a:bodyPr/>
                    <a:lstStyle/>
                    <a:p>
                      <a:pPr marL="0" marR="0" lvl="0" indent="0" algn="ctr" rtl="0">
                        <a:spcBef>
                          <a:spcPts val="0"/>
                        </a:spcBef>
                        <a:spcAft>
                          <a:spcPts val="0"/>
                        </a:spcAft>
                        <a:buNone/>
                      </a:pPr>
                      <a:r>
                        <a:rPr lang="en-US" sz="1500" b="1" u="none" strike="noStrike" dirty="0">
                          <a:solidFill>
                            <a:srgbClr val="000000"/>
                          </a:solidFill>
                        </a:rPr>
                        <a:t>Drugs</a:t>
                      </a:r>
                      <a:endParaRPr sz="2700" dirty="0"/>
                    </a:p>
                  </a:txBody>
                  <a:tcPr marL="47625" marR="47625" marT="47625" marB="47625">
                    <a:solidFill>
                      <a:schemeClr val="accent1"/>
                    </a:solidFill>
                  </a:tcPr>
                </a:tc>
                <a:extLst>
                  <a:ext uri="{0D108BD9-81ED-4DB2-BD59-A6C34878D82A}">
                    <a16:rowId xmlns:a16="http://schemas.microsoft.com/office/drawing/2014/main" val="10000"/>
                  </a:ext>
                </a:extLst>
              </a:tr>
              <a:tr h="514575">
                <a:tc>
                  <a:txBody>
                    <a:bodyPr/>
                    <a:lstStyle/>
                    <a:p>
                      <a:pPr marL="0" marR="0" lvl="0" indent="0" algn="just" rtl="0">
                        <a:spcBef>
                          <a:spcPts val="0"/>
                        </a:spcBef>
                        <a:spcAft>
                          <a:spcPts val="0"/>
                        </a:spcAft>
                        <a:buNone/>
                      </a:pPr>
                      <a:r>
                        <a:rPr lang="en-US" sz="1500" b="0" u="none" strike="noStrike" dirty="0">
                          <a:solidFill>
                            <a:srgbClr val="000000"/>
                          </a:solidFill>
                        </a:rPr>
                        <a:t>Inhalation</a:t>
                      </a:r>
                      <a:endParaRPr sz="2700" dirty="0"/>
                    </a:p>
                  </a:txBody>
                  <a:tcPr marL="47625" marR="47625" marT="47625" marB="47625">
                    <a:solidFill>
                      <a:schemeClr val="accent1">
                        <a:lumMod val="20000"/>
                        <a:lumOff val="80000"/>
                      </a:schemeClr>
                    </a:solidFill>
                  </a:tcPr>
                </a:tc>
                <a:tc>
                  <a:txBody>
                    <a:bodyPr/>
                    <a:lstStyle/>
                    <a:p>
                      <a:pPr marL="0" marR="0" lvl="0" indent="0" algn="just" rtl="0">
                        <a:spcBef>
                          <a:spcPts val="0"/>
                        </a:spcBef>
                        <a:spcAft>
                          <a:spcPts val="0"/>
                        </a:spcAft>
                        <a:buNone/>
                      </a:pPr>
                      <a:r>
                        <a:rPr lang="en-US" sz="1500" b="0" u="none" strike="noStrike" dirty="0">
                          <a:solidFill>
                            <a:srgbClr val="000000"/>
                          </a:solidFill>
                        </a:rPr>
                        <a:t>Nitrous Oxide and Oxygen, Sevoflurane</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1"/>
                  </a:ext>
                </a:extLst>
              </a:tr>
              <a:tr h="629725">
                <a:tc>
                  <a:txBody>
                    <a:bodyPr/>
                    <a:lstStyle/>
                    <a:p>
                      <a:pPr marL="0" marR="0" lvl="0" indent="0" algn="just" rtl="0">
                        <a:spcBef>
                          <a:spcPts val="0"/>
                        </a:spcBef>
                        <a:spcAft>
                          <a:spcPts val="0"/>
                        </a:spcAft>
                        <a:buNone/>
                      </a:pPr>
                      <a:r>
                        <a:rPr lang="en-US" sz="1500" b="0" u="none" strike="noStrike" dirty="0">
                          <a:solidFill>
                            <a:srgbClr val="000000"/>
                          </a:solidFill>
                        </a:rPr>
                        <a:t>Intravenous/Intramuscular</a:t>
                      </a:r>
                      <a:endParaRPr sz="2700" dirty="0"/>
                    </a:p>
                  </a:txBody>
                  <a:tcPr marL="47625" marR="47625" marT="47625" marB="47625">
                    <a:solidFill>
                      <a:schemeClr val="accent1">
                        <a:lumMod val="20000"/>
                        <a:lumOff val="80000"/>
                      </a:schemeClr>
                    </a:solidFill>
                  </a:tcPr>
                </a:tc>
                <a:tc>
                  <a:txBody>
                    <a:bodyPr/>
                    <a:lstStyle/>
                    <a:p>
                      <a:pPr marL="0" marR="0" lvl="0" indent="0" algn="l" rtl="0">
                        <a:spcBef>
                          <a:spcPts val="0"/>
                        </a:spcBef>
                        <a:spcAft>
                          <a:spcPts val="0"/>
                        </a:spcAft>
                        <a:buNone/>
                      </a:pPr>
                      <a:r>
                        <a:rPr lang="en-US" sz="1500" b="0" u="none" strike="noStrike" dirty="0">
                          <a:solidFill>
                            <a:srgbClr val="000000"/>
                          </a:solidFill>
                        </a:rPr>
                        <a:t>Midazolam, Ketamin</a:t>
                      </a:r>
                      <a:r>
                        <a:rPr lang="en-US" sz="1500" b="0" u="none" strike="noStrike" dirty="0">
                          <a:solidFill>
                            <a:srgbClr val="0D0D0D"/>
                          </a:solidFill>
                        </a:rPr>
                        <a:t>e, Propofol</a:t>
                      </a:r>
                      <a:r>
                        <a:rPr lang="en-US" sz="1500" b="0" u="none" strike="noStrike" dirty="0">
                          <a:solidFill>
                            <a:srgbClr val="000000"/>
                          </a:solidFill>
                        </a:rPr>
                        <a:t>, Hydroxyzine, Fentanyl, </a:t>
                      </a:r>
                      <a:r>
                        <a:rPr lang="en-US" sz="1500" b="0" u="none" strike="noStrike" dirty="0" err="1">
                          <a:solidFill>
                            <a:srgbClr val="000000"/>
                          </a:solidFill>
                        </a:rPr>
                        <a:t>Sufentanil</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2"/>
                  </a:ext>
                </a:extLst>
              </a:tr>
              <a:tr h="629725">
                <a:tc>
                  <a:txBody>
                    <a:bodyPr/>
                    <a:lstStyle/>
                    <a:p>
                      <a:pPr marL="0" marR="0" lvl="0" indent="0" algn="just" rtl="0">
                        <a:spcBef>
                          <a:spcPts val="0"/>
                        </a:spcBef>
                        <a:spcAft>
                          <a:spcPts val="0"/>
                        </a:spcAft>
                        <a:buNone/>
                      </a:pPr>
                      <a:r>
                        <a:rPr lang="en-US" sz="1500" b="0" u="none" strike="noStrike">
                          <a:solidFill>
                            <a:srgbClr val="000000"/>
                          </a:solidFill>
                        </a:rPr>
                        <a:t>Oral </a:t>
                      </a:r>
                      <a:endParaRPr sz="2700"/>
                    </a:p>
                  </a:txBody>
                  <a:tcPr marL="47625" marR="47625" marT="47625" marB="47625">
                    <a:solidFill>
                      <a:schemeClr val="accent1">
                        <a:lumMod val="20000"/>
                        <a:lumOff val="80000"/>
                      </a:schemeClr>
                    </a:solidFill>
                  </a:tcPr>
                </a:tc>
                <a:tc>
                  <a:txBody>
                    <a:bodyPr/>
                    <a:lstStyle/>
                    <a:p>
                      <a:pPr marL="0" marR="0" lvl="0" indent="0" algn="l" rtl="0">
                        <a:spcBef>
                          <a:spcPts val="0"/>
                        </a:spcBef>
                        <a:spcAft>
                          <a:spcPts val="0"/>
                        </a:spcAft>
                        <a:buNone/>
                      </a:pPr>
                      <a:r>
                        <a:rPr lang="en-US" sz="1500" b="0" u="none" strike="noStrike" dirty="0">
                          <a:solidFill>
                            <a:srgbClr val="000000"/>
                          </a:solidFill>
                        </a:rPr>
                        <a:t>Midazolam, Chloral Hydrate, Hydroxyzine, Promethazine</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3"/>
                  </a:ext>
                </a:extLst>
              </a:tr>
              <a:tr h="369150">
                <a:tc>
                  <a:txBody>
                    <a:bodyPr/>
                    <a:lstStyle/>
                    <a:p>
                      <a:pPr marL="0" marR="0" lvl="0" indent="0" algn="just" rtl="0">
                        <a:spcBef>
                          <a:spcPts val="0"/>
                        </a:spcBef>
                        <a:spcAft>
                          <a:spcPts val="0"/>
                        </a:spcAft>
                        <a:buNone/>
                      </a:pPr>
                      <a:r>
                        <a:rPr lang="en-US" sz="1500" b="0" u="none" strike="noStrike">
                          <a:solidFill>
                            <a:srgbClr val="000000"/>
                          </a:solidFill>
                        </a:rPr>
                        <a:t>Rectal</a:t>
                      </a:r>
                      <a:endParaRPr sz="2700"/>
                    </a:p>
                  </a:txBody>
                  <a:tcPr marL="47625" marR="47625" marT="47625" marB="47625">
                    <a:solidFill>
                      <a:schemeClr val="accent1">
                        <a:lumMod val="20000"/>
                        <a:lumOff val="80000"/>
                      </a:schemeClr>
                    </a:solidFill>
                  </a:tcPr>
                </a:tc>
                <a:tc>
                  <a:txBody>
                    <a:bodyPr/>
                    <a:lstStyle/>
                    <a:p>
                      <a:pPr marL="0" marR="0" lvl="0" indent="0" algn="just" rtl="0">
                        <a:spcBef>
                          <a:spcPts val="0"/>
                        </a:spcBef>
                        <a:spcAft>
                          <a:spcPts val="0"/>
                        </a:spcAft>
                        <a:buNone/>
                      </a:pPr>
                      <a:r>
                        <a:rPr lang="en-US" sz="1500" b="0" u="none" strike="noStrike">
                          <a:solidFill>
                            <a:srgbClr val="000000"/>
                          </a:solidFill>
                        </a:rPr>
                        <a:t>Midazolam</a:t>
                      </a:r>
                      <a:endParaRPr sz="2700"/>
                    </a:p>
                  </a:txBody>
                  <a:tcPr marL="47625" marR="47625" marT="47625" marB="47625">
                    <a:solidFill>
                      <a:schemeClr val="accent1">
                        <a:lumMod val="20000"/>
                        <a:lumOff val="80000"/>
                      </a:schemeClr>
                    </a:solidFill>
                  </a:tcPr>
                </a:tc>
                <a:extLst>
                  <a:ext uri="{0D108BD9-81ED-4DB2-BD59-A6C34878D82A}">
                    <a16:rowId xmlns:a16="http://schemas.microsoft.com/office/drawing/2014/main" val="10004"/>
                  </a:ext>
                </a:extLst>
              </a:tr>
              <a:tr h="369150">
                <a:tc>
                  <a:txBody>
                    <a:bodyPr/>
                    <a:lstStyle/>
                    <a:p>
                      <a:pPr marL="0" marR="0" lvl="0" indent="0" algn="just" rtl="0">
                        <a:spcBef>
                          <a:spcPts val="0"/>
                        </a:spcBef>
                        <a:spcAft>
                          <a:spcPts val="0"/>
                        </a:spcAft>
                        <a:buNone/>
                      </a:pPr>
                      <a:r>
                        <a:rPr lang="en-US" sz="1500" b="0" u="none" strike="noStrike">
                          <a:solidFill>
                            <a:srgbClr val="000000"/>
                          </a:solidFill>
                        </a:rPr>
                        <a:t>Intranasal </a:t>
                      </a:r>
                      <a:endParaRPr sz="2700"/>
                    </a:p>
                  </a:txBody>
                  <a:tcPr marL="47625" marR="47625" marT="47625" marB="47625">
                    <a:solidFill>
                      <a:schemeClr val="accent1">
                        <a:lumMod val="20000"/>
                        <a:lumOff val="80000"/>
                      </a:schemeClr>
                    </a:solidFill>
                  </a:tcPr>
                </a:tc>
                <a:tc>
                  <a:txBody>
                    <a:bodyPr/>
                    <a:lstStyle/>
                    <a:p>
                      <a:pPr marL="0" marR="0" lvl="0" indent="0" algn="just" rtl="0">
                        <a:spcBef>
                          <a:spcPts val="0"/>
                        </a:spcBef>
                        <a:spcAft>
                          <a:spcPts val="0"/>
                        </a:spcAft>
                        <a:buNone/>
                      </a:pPr>
                      <a:r>
                        <a:rPr lang="en-US" sz="1500" b="0" u="none" strike="noStrike" dirty="0">
                          <a:solidFill>
                            <a:srgbClr val="000000"/>
                          </a:solidFill>
                        </a:rPr>
                        <a:t>Midazolam</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5"/>
                  </a:ext>
                </a:extLst>
              </a:tr>
              <a:tr h="369150">
                <a:tc>
                  <a:txBody>
                    <a:bodyPr/>
                    <a:lstStyle/>
                    <a:p>
                      <a:pPr marL="0" marR="0" lvl="0" indent="0" algn="just" rtl="0">
                        <a:spcBef>
                          <a:spcPts val="0"/>
                        </a:spcBef>
                        <a:spcAft>
                          <a:spcPts val="0"/>
                        </a:spcAft>
                        <a:buNone/>
                      </a:pPr>
                      <a:r>
                        <a:rPr lang="en-US" sz="1500" b="0" u="none" strike="noStrike">
                          <a:solidFill>
                            <a:srgbClr val="000000"/>
                          </a:solidFill>
                        </a:rPr>
                        <a:t>Transdermal</a:t>
                      </a:r>
                      <a:endParaRPr sz="2700"/>
                    </a:p>
                  </a:txBody>
                  <a:tcPr marL="47625" marR="47625" marT="47625" marB="47625">
                    <a:solidFill>
                      <a:schemeClr val="accent1">
                        <a:lumMod val="20000"/>
                        <a:lumOff val="80000"/>
                      </a:schemeClr>
                    </a:solidFill>
                  </a:tcPr>
                </a:tc>
                <a:tc>
                  <a:txBody>
                    <a:bodyPr/>
                    <a:lstStyle/>
                    <a:p>
                      <a:pPr marL="0" marR="0" lvl="0" indent="0" algn="just" rtl="0">
                        <a:spcBef>
                          <a:spcPts val="0"/>
                        </a:spcBef>
                        <a:spcAft>
                          <a:spcPts val="0"/>
                        </a:spcAft>
                        <a:buNone/>
                      </a:pPr>
                      <a:r>
                        <a:rPr lang="en-US" sz="1500" b="0" u="none" strike="noStrike" dirty="0">
                          <a:solidFill>
                            <a:srgbClr val="000000"/>
                          </a:solidFill>
                        </a:rPr>
                        <a:t>Fentanyl</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6"/>
                  </a:ext>
                </a:extLst>
              </a:tr>
              <a:tr h="369150">
                <a:tc>
                  <a:txBody>
                    <a:bodyPr/>
                    <a:lstStyle/>
                    <a:p>
                      <a:pPr marL="0" marR="0" lvl="0" indent="0" algn="just" rtl="0">
                        <a:spcBef>
                          <a:spcPts val="0"/>
                        </a:spcBef>
                        <a:spcAft>
                          <a:spcPts val="0"/>
                        </a:spcAft>
                        <a:buNone/>
                      </a:pPr>
                      <a:r>
                        <a:rPr lang="en-US" sz="1500" b="0" u="none" strike="noStrike">
                          <a:solidFill>
                            <a:srgbClr val="000000"/>
                          </a:solidFill>
                        </a:rPr>
                        <a:t>Transmucosal</a:t>
                      </a:r>
                      <a:endParaRPr sz="2700"/>
                    </a:p>
                  </a:txBody>
                  <a:tcPr marL="47625" marR="47625" marT="47625" marB="47625">
                    <a:solidFill>
                      <a:schemeClr val="accent1">
                        <a:lumMod val="20000"/>
                        <a:lumOff val="80000"/>
                      </a:schemeClr>
                    </a:solidFill>
                  </a:tcPr>
                </a:tc>
                <a:tc>
                  <a:txBody>
                    <a:bodyPr/>
                    <a:lstStyle/>
                    <a:p>
                      <a:pPr marL="0" marR="0" lvl="0" indent="0" algn="just" rtl="0">
                        <a:spcBef>
                          <a:spcPts val="0"/>
                        </a:spcBef>
                        <a:spcAft>
                          <a:spcPts val="0"/>
                        </a:spcAft>
                        <a:buNone/>
                      </a:pPr>
                      <a:r>
                        <a:rPr lang="en-US" sz="1500" b="0" u="none" strike="noStrike" dirty="0">
                          <a:solidFill>
                            <a:srgbClr val="000000"/>
                          </a:solidFill>
                        </a:rPr>
                        <a:t>Fentanyl </a:t>
                      </a:r>
                      <a:endParaRPr sz="2700" dirty="0"/>
                    </a:p>
                  </a:txBody>
                  <a:tcPr marL="47625" marR="47625" marT="47625" marB="47625">
                    <a:solidFill>
                      <a:schemeClr val="accent1">
                        <a:lumMod val="20000"/>
                        <a:lumOff val="80000"/>
                      </a:schemeClr>
                    </a:solidFill>
                  </a:tcPr>
                </a:tc>
                <a:extLst>
                  <a:ext uri="{0D108BD9-81ED-4DB2-BD59-A6C34878D82A}">
                    <a16:rowId xmlns:a16="http://schemas.microsoft.com/office/drawing/2014/main" val="10007"/>
                  </a:ext>
                </a:extLst>
              </a:tr>
            </a:tbl>
          </a:graphicData>
        </a:graphic>
      </p:graphicFrame>
      <p:sp>
        <p:nvSpPr>
          <p:cNvPr id="262" name="Google Shape;262;p17"/>
          <p:cNvSpPr/>
          <p:nvPr/>
        </p:nvSpPr>
        <p:spPr>
          <a:xfrm>
            <a:off x="4657726" y="2755914"/>
            <a:ext cx="138564" cy="276999"/>
          </a:xfrm>
          <a:prstGeom prst="rect">
            <a:avLst/>
          </a:prstGeom>
          <a:noFill/>
          <a:ln>
            <a:noFill/>
          </a:ln>
        </p:spPr>
        <p:txBody>
          <a:bodyPr spcFirstLastPara="1" wrap="square" lIns="68575" tIns="34275" rIns="68575" bIns="34275" anchor="ctr" anchorCtr="0">
            <a:spAutoFit/>
          </a:bodyPr>
          <a:lstStyle/>
          <a:p>
            <a:pPr marL="0" marR="0" lvl="0" indent="0" algn="l" rtl="0">
              <a:spcBef>
                <a:spcPts val="0"/>
              </a:spcBef>
              <a:spcAft>
                <a:spcPts val="0"/>
              </a:spcAft>
              <a:buNone/>
            </a:pPr>
            <a:endParaRPr sz="1350">
              <a:solidFill>
                <a:schemeClr val="dk1"/>
              </a:solidFill>
              <a:latin typeface="Trebuchet MS"/>
              <a:ea typeface="Trebuchet MS"/>
              <a:cs typeface="Trebuchet MS"/>
              <a:sym typeface="Trebuchet MS"/>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6"/>
        <p:cNvGrpSpPr/>
        <p:nvPr/>
      </p:nvGrpSpPr>
      <p:grpSpPr>
        <a:xfrm>
          <a:off x="0" y="0"/>
          <a:ext cx="0" cy="0"/>
          <a:chOff x="0" y="0"/>
          <a:chExt cx="0" cy="0"/>
        </a:xfrm>
      </p:grpSpPr>
      <p:sp>
        <p:nvSpPr>
          <p:cNvPr id="267" name="Google Shape;267;p1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endParaRPr/>
          </a:p>
        </p:txBody>
      </p:sp>
      <p:sp>
        <p:nvSpPr>
          <p:cNvPr id="268" name="Google Shape;268;p18"/>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sz="2400"/>
              <a:t>Indication for sedation in dentistry:</a:t>
            </a:r>
            <a:r>
              <a:rPr lang="en-US" sz="2400" baseline="30000"/>
              <a:t>(SDCEP, 2018)</a:t>
            </a:r>
            <a:endParaRPr sz="2400"/>
          </a:p>
          <a:p>
            <a:pPr marL="342900" lvl="0" indent="-381000" algn="l" rtl="0">
              <a:spcBef>
                <a:spcPts val="1000"/>
              </a:spcBef>
              <a:spcAft>
                <a:spcPts val="0"/>
              </a:spcAft>
              <a:buSzPts val="2040"/>
              <a:buChar char="►"/>
            </a:pPr>
            <a:r>
              <a:rPr lang="en-US" sz="2400"/>
              <a:t> dental anxiety and phobia</a:t>
            </a:r>
            <a:endParaRPr sz="2400"/>
          </a:p>
          <a:p>
            <a:pPr marL="342900" lvl="0" indent="-381000" algn="l" rtl="0">
              <a:spcBef>
                <a:spcPts val="1000"/>
              </a:spcBef>
              <a:spcAft>
                <a:spcPts val="0"/>
              </a:spcAft>
              <a:buSzPts val="2040"/>
              <a:buChar char="►"/>
            </a:pPr>
            <a:r>
              <a:rPr lang="en-US" sz="2400"/>
              <a:t> a need for prolonged or traumatic dental procedures</a:t>
            </a:r>
            <a:endParaRPr sz="2400"/>
          </a:p>
          <a:p>
            <a:pPr marL="342900" lvl="0" indent="-381000" algn="l" rtl="0">
              <a:spcBef>
                <a:spcPts val="1000"/>
              </a:spcBef>
              <a:spcAft>
                <a:spcPts val="0"/>
              </a:spcAft>
              <a:buSzPts val="2040"/>
              <a:buChar char="►"/>
            </a:pPr>
            <a:r>
              <a:rPr lang="en-US" sz="2400"/>
              <a:t> medical conditions potentially aggravated by stress</a:t>
            </a:r>
            <a:endParaRPr sz="2400"/>
          </a:p>
          <a:p>
            <a:pPr marL="342900" lvl="0" indent="-381000" algn="l" rtl="0">
              <a:spcBef>
                <a:spcPts val="1000"/>
              </a:spcBef>
              <a:spcAft>
                <a:spcPts val="0"/>
              </a:spcAft>
              <a:buSzPts val="2040"/>
              <a:buChar char="►"/>
            </a:pPr>
            <a:r>
              <a:rPr lang="en-US" sz="2400"/>
              <a:t> medical or behavioural conditions affecting the patient’s ability to cooperate</a:t>
            </a:r>
            <a:endParaRPr sz="2400"/>
          </a:p>
          <a:p>
            <a:pPr marL="342900" lvl="0" indent="-381000" algn="l" rtl="0">
              <a:spcBef>
                <a:spcPts val="1000"/>
              </a:spcBef>
              <a:spcAft>
                <a:spcPts val="0"/>
              </a:spcAft>
              <a:buSzPts val="2040"/>
              <a:buChar char="►"/>
            </a:pPr>
            <a:r>
              <a:rPr lang="en-US" sz="2400"/>
              <a:t>special care requirements</a:t>
            </a:r>
            <a:endParaRPr sz="2400"/>
          </a:p>
          <a:p>
            <a:pPr marL="342900" lvl="0" indent="-251459" algn="l" rtl="0">
              <a:spcBef>
                <a:spcPts val="1000"/>
              </a:spcBef>
              <a:spcAft>
                <a:spcPts val="0"/>
              </a:spcAft>
              <a:buSzPts val="1440"/>
              <a:buNone/>
            </a:pP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58"/>
        <p:cNvGrpSpPr/>
        <p:nvPr/>
      </p:nvGrpSpPr>
      <p:grpSpPr>
        <a:xfrm>
          <a:off x="0" y="0"/>
          <a:ext cx="0" cy="0"/>
          <a:chOff x="0" y="0"/>
          <a:chExt cx="0" cy="0"/>
        </a:xfrm>
      </p:grpSpPr>
      <p:sp>
        <p:nvSpPr>
          <p:cNvPr id="159" name="Google Shape;159;p2"/>
          <p:cNvSpPr txBox="1">
            <a:spLocks noGrp="1"/>
          </p:cNvSpPr>
          <p:nvPr>
            <p:ph type="title"/>
          </p:nvPr>
        </p:nvSpPr>
        <p:spPr>
          <a:xfrm>
            <a:off x="1991544" y="260648"/>
            <a:ext cx="8229600" cy="11430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Arial"/>
              <a:buNone/>
            </a:pPr>
            <a:r>
              <a:rPr lang="en-US" b="1">
                <a:solidFill>
                  <a:srgbClr val="2A5010"/>
                </a:solidFill>
                <a:latin typeface="Arial"/>
                <a:ea typeface="Arial"/>
                <a:cs typeface="Arial"/>
                <a:sym typeface="Arial"/>
              </a:rPr>
              <a:t>CONTENTS</a:t>
            </a:r>
            <a:endParaRPr/>
          </a:p>
        </p:txBody>
      </p:sp>
      <p:sp>
        <p:nvSpPr>
          <p:cNvPr id="160" name="Google Shape;160;p2"/>
          <p:cNvSpPr txBox="1">
            <a:spLocks noGrp="1"/>
          </p:cNvSpPr>
          <p:nvPr>
            <p:ph type="body" idx="1"/>
          </p:nvPr>
        </p:nvSpPr>
        <p:spPr>
          <a:xfrm>
            <a:off x="1981200" y="1600200"/>
            <a:ext cx="8686800" cy="4565104"/>
          </a:xfrm>
          <a:prstGeom prst="rect">
            <a:avLst/>
          </a:prstGeom>
          <a:noFill/>
          <a:ln>
            <a:noFill/>
          </a:ln>
        </p:spPr>
        <p:txBody>
          <a:bodyPr spcFirstLastPara="1" wrap="square" lIns="91425" tIns="45700" rIns="91425" bIns="45700" anchor="t" anchorCtr="0">
            <a:normAutofit lnSpcReduction="10000"/>
          </a:bodyPr>
          <a:lstStyle/>
          <a:p>
            <a:pPr marL="342900" lvl="0" indent="-288036" algn="l" rtl="0">
              <a:spcBef>
                <a:spcPts val="0"/>
              </a:spcBef>
              <a:spcAft>
                <a:spcPts val="0"/>
              </a:spcAft>
              <a:buSzPct val="79999"/>
              <a:buChar char="►"/>
            </a:pPr>
            <a:r>
              <a:rPr lang="en-US" sz="3600">
                <a:solidFill>
                  <a:srgbClr val="2A5010"/>
                </a:solidFill>
                <a:latin typeface="Stardos Stencil"/>
                <a:ea typeface="Stardos Stencil"/>
                <a:cs typeface="Stardos Stencil"/>
                <a:sym typeface="Stardos Stencil"/>
              </a:rPr>
              <a:t>Extractions </a:t>
            </a:r>
            <a:endParaRPr/>
          </a:p>
          <a:p>
            <a:pPr marL="342900" lvl="0" indent="-288036" algn="l" rtl="0">
              <a:spcBef>
                <a:spcPts val="1000"/>
              </a:spcBef>
              <a:spcAft>
                <a:spcPts val="0"/>
              </a:spcAft>
              <a:buSzPct val="79999"/>
              <a:buChar char="►"/>
            </a:pPr>
            <a:r>
              <a:rPr lang="en-US" sz="3600">
                <a:solidFill>
                  <a:srgbClr val="2A5010"/>
                </a:solidFill>
                <a:latin typeface="Stardos Stencil"/>
                <a:ea typeface="Stardos Stencil"/>
                <a:cs typeface="Stardos Stencil"/>
                <a:sym typeface="Stardos Stencil"/>
              </a:rPr>
              <a:t>Space Maintainers </a:t>
            </a:r>
            <a:endParaRPr/>
          </a:p>
          <a:p>
            <a:pPr marL="342900" lvl="0" indent="-288036" algn="l" rtl="0">
              <a:spcBef>
                <a:spcPts val="1000"/>
              </a:spcBef>
              <a:spcAft>
                <a:spcPts val="0"/>
              </a:spcAft>
              <a:buSzPct val="79999"/>
              <a:buChar char="►"/>
            </a:pPr>
            <a:r>
              <a:rPr lang="en-US" sz="3600">
                <a:solidFill>
                  <a:srgbClr val="2A5010"/>
                </a:solidFill>
                <a:latin typeface="Stardos Stencil"/>
                <a:ea typeface="Stardos Stencil"/>
                <a:cs typeface="Stardos Stencil"/>
                <a:sym typeface="Stardos Stencil"/>
              </a:rPr>
              <a:t>Sedation  </a:t>
            </a:r>
            <a:endParaRPr/>
          </a:p>
          <a:p>
            <a:pPr marL="342900" lvl="0" indent="-288036" algn="l" rtl="0">
              <a:spcBef>
                <a:spcPts val="1000"/>
              </a:spcBef>
              <a:spcAft>
                <a:spcPts val="0"/>
              </a:spcAft>
              <a:buSzPct val="79999"/>
              <a:buChar char="►"/>
            </a:pPr>
            <a:r>
              <a:rPr lang="en-US" sz="3600">
                <a:solidFill>
                  <a:srgbClr val="2A5010"/>
                </a:solidFill>
                <a:latin typeface="Stardos Stencil"/>
                <a:ea typeface="Stardos Stencil"/>
                <a:cs typeface="Stardos Stencil"/>
                <a:sym typeface="Stardos Stencil"/>
              </a:rPr>
              <a:t>General Anaesthesia </a:t>
            </a:r>
            <a:endParaRPr/>
          </a:p>
          <a:p>
            <a:pPr marL="342900" lvl="0" indent="-288036" algn="l" rtl="0">
              <a:spcBef>
                <a:spcPts val="1000"/>
              </a:spcBef>
              <a:spcAft>
                <a:spcPts val="0"/>
              </a:spcAft>
              <a:buSzPct val="79999"/>
              <a:buChar char="►"/>
            </a:pPr>
            <a:r>
              <a:rPr lang="en-US" sz="3600">
                <a:solidFill>
                  <a:srgbClr val="2A5010"/>
                </a:solidFill>
                <a:latin typeface="Stardos Stencil"/>
                <a:ea typeface="Stardos Stencil"/>
                <a:cs typeface="Stardos Stencil"/>
                <a:sym typeface="Stardos Stencil"/>
              </a:rPr>
              <a:t>Referral</a:t>
            </a:r>
            <a:endParaRPr/>
          </a:p>
          <a:p>
            <a:pPr marL="342900" lvl="0" indent="-288036" algn="l" rtl="0">
              <a:spcBef>
                <a:spcPts val="1000"/>
              </a:spcBef>
              <a:spcAft>
                <a:spcPts val="0"/>
              </a:spcAft>
              <a:buSzPct val="79999"/>
              <a:buChar char="►"/>
            </a:pPr>
            <a:r>
              <a:rPr lang="en-US" sz="3600">
                <a:solidFill>
                  <a:srgbClr val="2A5010"/>
                </a:solidFill>
                <a:latin typeface="Stardos Stencil"/>
                <a:ea typeface="Stardos Stencil"/>
                <a:cs typeface="Stardos Stencil"/>
                <a:sym typeface="Stardos Stencil"/>
              </a:rPr>
              <a:t>Follow Up </a:t>
            </a:r>
            <a:endParaRPr/>
          </a:p>
          <a:p>
            <a:pPr marL="342900" lvl="0" indent="-342900" algn="l" rtl="0">
              <a:spcBef>
                <a:spcPts val="1000"/>
              </a:spcBef>
              <a:spcAft>
                <a:spcPts val="0"/>
              </a:spcAft>
              <a:buSzPct val="79999"/>
              <a:buNone/>
            </a:pPr>
            <a:r>
              <a:rPr lang="en-US" sz="3600">
                <a:solidFill>
                  <a:srgbClr val="0070C0"/>
                </a:solidFill>
                <a:latin typeface="Stardos Stencil"/>
                <a:ea typeface="Stardos Stencil"/>
                <a:cs typeface="Stardos Stencil"/>
                <a:sym typeface="Stardos Stencil"/>
              </a:rPr>
              <a:t>     </a:t>
            </a:r>
            <a:r>
              <a:rPr lang="en-US" sz="3600">
                <a:latin typeface="Stardos Stencil"/>
                <a:ea typeface="Stardos Stencil"/>
                <a:cs typeface="Stardos Stencil"/>
                <a:sym typeface="Stardos Stencil"/>
              </a:rPr>
              <a:t>    </a:t>
            </a:r>
            <a:endParaRPr sz="2400">
              <a:latin typeface="Stardos Stencil"/>
              <a:ea typeface="Stardos Stencil"/>
              <a:cs typeface="Stardos Stencil"/>
              <a:sym typeface="Stardos Stencil"/>
            </a:endParaRPr>
          </a:p>
          <a:p>
            <a:pPr marL="342900" lvl="0" indent="-220980" algn="l" rtl="0">
              <a:spcBef>
                <a:spcPts val="1000"/>
              </a:spcBef>
              <a:spcAft>
                <a:spcPts val="0"/>
              </a:spcAft>
              <a:buSzPct val="80000"/>
              <a:buNone/>
            </a:pPr>
            <a:endParaRPr sz="2400">
              <a:latin typeface="Times New Roman"/>
              <a:ea typeface="Times New Roman"/>
              <a:cs typeface="Times New Roman"/>
              <a:sym typeface="Times New Roman"/>
            </a:endParaRPr>
          </a:p>
          <a:p>
            <a:pPr marL="342900" lvl="0" indent="-220980" algn="l" rtl="0">
              <a:spcBef>
                <a:spcPts val="1000"/>
              </a:spcBef>
              <a:spcAft>
                <a:spcPts val="0"/>
              </a:spcAft>
              <a:buSzPct val="80000"/>
              <a:buNone/>
            </a:pPr>
            <a:endParaRPr sz="2400">
              <a:latin typeface="Times New Roman"/>
              <a:ea typeface="Times New Roman"/>
              <a:cs typeface="Times New Roman"/>
              <a:sym typeface="Times New Roman"/>
            </a:endParaRPr>
          </a:p>
          <a:p>
            <a:pPr marL="342900" lvl="0" indent="-220980" algn="l" rtl="0">
              <a:spcBef>
                <a:spcPts val="1000"/>
              </a:spcBef>
              <a:spcAft>
                <a:spcPts val="0"/>
              </a:spcAft>
              <a:buSzPct val="80000"/>
              <a:buNone/>
            </a:pPr>
            <a:endParaRPr sz="2400">
              <a:latin typeface="Times New Roman"/>
              <a:ea typeface="Times New Roman"/>
              <a:cs typeface="Times New Roman"/>
              <a:sym typeface="Times New Roman"/>
            </a:endParaRPr>
          </a:p>
          <a:p>
            <a:pPr marL="342900" lvl="0" indent="-220980" algn="l" rtl="0">
              <a:spcBef>
                <a:spcPts val="1000"/>
              </a:spcBef>
              <a:spcAft>
                <a:spcPts val="0"/>
              </a:spcAft>
              <a:buSzPct val="80000"/>
              <a:buNone/>
            </a:pPr>
            <a:endParaRPr sz="2400">
              <a:latin typeface="Times New Roman"/>
              <a:ea typeface="Times New Roman"/>
              <a:cs typeface="Times New Roman"/>
              <a:sym typeface="Times New Roman"/>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C20CE-7F94-50E6-E731-FBC227DB4DEB}"/>
              </a:ext>
            </a:extLst>
          </p:cNvPr>
          <p:cNvSpPr>
            <a:spLocks noGrp="1"/>
          </p:cNvSpPr>
          <p:nvPr>
            <p:ph type="title"/>
          </p:nvPr>
        </p:nvSpPr>
        <p:spPr/>
        <p:txBody>
          <a:bodyPr/>
          <a:lstStyle/>
          <a:p>
            <a:r>
              <a:rPr lang="en-MY" dirty="0"/>
              <a:t>Patient Selection For Sedation </a:t>
            </a:r>
          </a:p>
        </p:txBody>
      </p:sp>
      <p:sp>
        <p:nvSpPr>
          <p:cNvPr id="3" name="Text Placeholder 2">
            <a:extLst>
              <a:ext uri="{FF2B5EF4-FFF2-40B4-BE49-F238E27FC236}">
                <a16:creationId xmlns:a16="http://schemas.microsoft.com/office/drawing/2014/main" id="{8C7FD600-5F6C-6E45-E149-A9A3585949FA}"/>
              </a:ext>
            </a:extLst>
          </p:cNvPr>
          <p:cNvSpPr>
            <a:spLocks noGrp="1"/>
          </p:cNvSpPr>
          <p:nvPr>
            <p:ph type="body" idx="1"/>
          </p:nvPr>
        </p:nvSpPr>
        <p:spPr/>
        <p:txBody>
          <a:bodyPr/>
          <a:lstStyle/>
          <a:p>
            <a:pPr marL="137160" indent="0">
              <a:buNone/>
            </a:pPr>
            <a:r>
              <a:rPr lang="en-MY" dirty="0"/>
              <a:t>Full assessment of patient’s medical and dental history prior to sedation is vital to determine suitability and comprehensive treatment plan. In local settings, patients who are ASA Class  I and ASA Class II may be considered for conscious sedation as outpatients. Patients who are is ASA Class III and Class IV shall be treated in a hospital environment, involving the assistance of Anaesthetist or trained medical doctors.</a:t>
            </a:r>
          </a:p>
        </p:txBody>
      </p:sp>
    </p:spTree>
    <p:extLst>
      <p:ext uri="{BB962C8B-B14F-4D97-AF65-F5344CB8AC3E}">
        <p14:creationId xmlns:p14="http://schemas.microsoft.com/office/powerpoint/2010/main" val="27657335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p1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SEDATION</a:t>
            </a:r>
            <a:endParaRPr/>
          </a:p>
        </p:txBody>
      </p:sp>
      <p:sp>
        <p:nvSpPr>
          <p:cNvPr id="274" name="Google Shape;274;p19"/>
          <p:cNvSpPr txBox="1">
            <a:spLocks noGrp="1"/>
          </p:cNvSpPr>
          <p:nvPr>
            <p:ph type="body" idx="1"/>
          </p:nvPr>
        </p:nvSpPr>
        <p:spPr>
          <a:xfrm>
            <a:off x="763959" y="1770764"/>
            <a:ext cx="8596800" cy="3880800"/>
          </a:xfrm>
          <a:prstGeom prst="rect">
            <a:avLst/>
          </a:prstGeom>
          <a:noFill/>
          <a:ln>
            <a:noFill/>
          </a:ln>
        </p:spPr>
        <p:txBody>
          <a:bodyPr spcFirstLastPara="1" wrap="square" lIns="91425" tIns="45700" rIns="91425" bIns="45700" anchor="t" anchorCtr="0">
            <a:normAutofit fontScale="85000" lnSpcReduction="10000"/>
          </a:bodyPr>
          <a:lstStyle/>
          <a:p>
            <a:pPr marL="0" lvl="0" indent="0" algn="l" rtl="0">
              <a:spcBef>
                <a:spcPts val="0"/>
              </a:spcBef>
              <a:spcAft>
                <a:spcPts val="0"/>
              </a:spcAft>
              <a:buSzPct val="79999"/>
              <a:buNone/>
            </a:pPr>
            <a:r>
              <a:rPr lang="en-US"/>
              <a:t>A recent Cochrane SR with 30 RCTs evaluated varieties of drugs, combinations of drugs and methods of delivery used in sedation for paediatric dentistry </a:t>
            </a:r>
            <a:r>
              <a:rPr lang="en-US" baseline="30000"/>
              <a:t>(Ashley et al., 2018) </a:t>
            </a:r>
            <a:endParaRPr/>
          </a:p>
          <a:p>
            <a:pPr marL="0" lvl="0" indent="0" algn="l" rtl="0">
              <a:spcBef>
                <a:spcPts val="1000"/>
              </a:spcBef>
              <a:spcAft>
                <a:spcPts val="0"/>
              </a:spcAft>
              <a:buSzPct val="79999"/>
              <a:buNone/>
            </a:pPr>
            <a:r>
              <a:rPr lang="en-US"/>
              <a:t>In terms of effectiveness in patient’s behaviour:</a:t>
            </a:r>
            <a:endParaRPr/>
          </a:p>
          <a:p>
            <a:pPr marL="342900" lvl="0" indent="-336042" algn="l" rtl="0">
              <a:spcBef>
                <a:spcPts val="1000"/>
              </a:spcBef>
              <a:spcAft>
                <a:spcPts val="0"/>
              </a:spcAft>
              <a:buSzPct val="79999"/>
              <a:buChar char="►"/>
            </a:pPr>
            <a:r>
              <a:rPr lang="en-US"/>
              <a:t>six RCTs showed significant improvement with oral midazolam (0.25 mg/kg to 1 mg/kg) (SMD=1.96, 95% CI 1.59 to 2.33) as compared to placebo</a:t>
            </a:r>
            <a:endParaRPr/>
          </a:p>
          <a:p>
            <a:pPr marL="342900" lvl="0" indent="-336042" algn="l" rtl="0">
              <a:spcBef>
                <a:spcPts val="1000"/>
              </a:spcBef>
              <a:spcAft>
                <a:spcPts val="0"/>
              </a:spcAft>
              <a:buSzPct val="79999"/>
              <a:buChar char="►"/>
            </a:pPr>
            <a:r>
              <a:rPr lang="en-US"/>
              <a:t>one RCT showed significant improvement with intravenous midazolam (SMD=1.21, 95% CI 0.24 to 2.18) as compared to placebo</a:t>
            </a:r>
            <a:endParaRPr/>
          </a:p>
          <a:p>
            <a:pPr marL="342900" lvl="0" indent="-336042" algn="l" rtl="0">
              <a:spcBef>
                <a:spcPts val="1000"/>
              </a:spcBef>
              <a:spcAft>
                <a:spcPts val="0"/>
              </a:spcAft>
              <a:buSzPct val="79999"/>
              <a:buChar char="►"/>
            </a:pPr>
            <a:r>
              <a:rPr lang="en-US"/>
              <a:t>two RCTs showed significant improvement with nitrous oxide (20-50%) (SMD=0.69, 95% CI 0.13 to 1.26) as compared to placebo</a:t>
            </a:r>
            <a:endParaRPr/>
          </a:p>
          <a:p>
            <a:pPr marL="342900" lvl="0" indent="-336042" algn="l" rtl="0">
              <a:spcBef>
                <a:spcPts val="1000"/>
              </a:spcBef>
              <a:spcAft>
                <a:spcPts val="0"/>
              </a:spcAft>
              <a:buSzPct val="79999"/>
              <a:buChar char="►"/>
            </a:pPr>
            <a:r>
              <a:rPr lang="en-US"/>
              <a:t>one RCT showed significant improvement with intramuscular Meperidine (RR= 5.33 95% Cl 1.45 to 19.64) as compared to placebo</a:t>
            </a:r>
            <a:endParaRPr/>
          </a:p>
          <a:p>
            <a:pPr marL="342900" lvl="0" indent="-336042" algn="l" rtl="0">
              <a:spcBef>
                <a:spcPts val="1000"/>
              </a:spcBef>
              <a:spcAft>
                <a:spcPts val="0"/>
              </a:spcAft>
              <a:buSzPct val="79999"/>
              <a:buChar char="►"/>
            </a:pPr>
            <a:r>
              <a:rPr lang="en-US"/>
              <a:t>one RCT showed no significant difference between diazepam and placebo </a:t>
            </a:r>
            <a:endParaRPr/>
          </a:p>
          <a:p>
            <a:pPr marL="342900" lvl="0" indent="-336042" algn="l" rtl="0">
              <a:spcBef>
                <a:spcPts val="1000"/>
              </a:spcBef>
              <a:spcAft>
                <a:spcPts val="0"/>
              </a:spcAft>
              <a:buSzPct val="79999"/>
              <a:buChar char="►"/>
            </a:pPr>
            <a:r>
              <a:rPr lang="en-US"/>
              <a:t>one RCT showed no significant difference between with chloral hydrate combined with nitrous oxide as compared to nitrous oxide </a:t>
            </a:r>
            <a:endParaRPr/>
          </a:p>
          <a:p>
            <a:pPr marL="342900" lvl="0" indent="-265176" algn="l" rtl="0">
              <a:spcBef>
                <a:spcPts val="1000"/>
              </a:spcBef>
              <a:spcAft>
                <a:spcPts val="0"/>
              </a:spcAft>
              <a:buSzPct val="79999"/>
              <a:buNone/>
            </a:pP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20"/>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SEDATION</a:t>
            </a:r>
            <a:r>
              <a:rPr lang="en-US"/>
              <a:t> </a:t>
            </a:r>
            <a:endParaRPr/>
          </a:p>
        </p:txBody>
      </p:sp>
      <p:sp>
        <p:nvSpPr>
          <p:cNvPr id="280" name="Google Shape;280;p20"/>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a:t>In terms of safety associated with adverse effect:</a:t>
            </a:r>
            <a:endParaRPr/>
          </a:p>
          <a:p>
            <a:pPr marL="342900" lvl="0" indent="-342900" algn="l" rtl="0">
              <a:spcBef>
                <a:spcPts val="1000"/>
              </a:spcBef>
              <a:spcAft>
                <a:spcPts val="0"/>
              </a:spcAft>
              <a:buSzPts val="1440"/>
              <a:buChar char="►"/>
            </a:pPr>
            <a:r>
              <a:rPr lang="en-US"/>
              <a:t>chloral hydrate combined with nitrous oxide specifically had airway issues especially with high doses (&gt; 50 mg/kg) </a:t>
            </a:r>
            <a:endParaRPr/>
          </a:p>
          <a:p>
            <a:pPr marL="342900" lvl="0" indent="-342900" algn="l" rtl="0">
              <a:spcBef>
                <a:spcPts val="1000"/>
              </a:spcBef>
              <a:spcAft>
                <a:spcPts val="0"/>
              </a:spcAft>
              <a:buSzPts val="1440"/>
              <a:buChar char="►"/>
            </a:pPr>
            <a:r>
              <a:rPr lang="en-US"/>
              <a:t>meperidine may cause nausea, vomiting and unmanageable behaviour</a:t>
            </a:r>
            <a:endParaRPr/>
          </a:p>
          <a:p>
            <a:pPr marL="342900" lvl="0" indent="-342900" algn="l" rtl="0">
              <a:spcBef>
                <a:spcPts val="1000"/>
              </a:spcBef>
              <a:spcAft>
                <a:spcPts val="0"/>
              </a:spcAft>
              <a:buSzPts val="1440"/>
              <a:buChar char="►"/>
            </a:pPr>
            <a:r>
              <a:rPr lang="en-US"/>
              <a:t>oral midazolam may cause vomiting/hiccupping or amnesia </a:t>
            </a:r>
            <a:endParaRPr/>
          </a:p>
          <a:p>
            <a:pPr marL="342900" lvl="0" indent="-251459" algn="l" rtl="0">
              <a:spcBef>
                <a:spcPts val="1000"/>
              </a:spcBef>
              <a:spcAft>
                <a:spcPts val="0"/>
              </a:spcAft>
              <a:buSzPts val="1440"/>
              <a:buNone/>
            </a:pP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4"/>
        <p:cNvGrpSpPr/>
        <p:nvPr/>
      </p:nvGrpSpPr>
      <p:grpSpPr>
        <a:xfrm>
          <a:off x="0" y="0"/>
          <a:ext cx="0" cy="0"/>
          <a:chOff x="0" y="0"/>
          <a:chExt cx="0" cy="0"/>
        </a:xfrm>
      </p:grpSpPr>
      <p:sp>
        <p:nvSpPr>
          <p:cNvPr id="285" name="Google Shape;285;p21"/>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SEDATION</a:t>
            </a:r>
            <a:endParaRPr/>
          </a:p>
        </p:txBody>
      </p:sp>
      <p:sp>
        <p:nvSpPr>
          <p:cNvPr id="286" name="Google Shape;286;p21"/>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ctr" rtl="0">
              <a:spcBef>
                <a:spcPts val="0"/>
              </a:spcBef>
              <a:spcAft>
                <a:spcPts val="0"/>
              </a:spcAft>
              <a:buSzPts val="2160"/>
              <a:buNone/>
            </a:pPr>
            <a:r>
              <a:rPr lang="en-US" sz="2700"/>
              <a:t>EAPD recommends oral Midazolam 15-20 minutes before procedure for children undergoing dental treatment with dosage of 0.3 - 0.5 mg/kg for children under 25 kg and 10-12 mg for children more than 25 kg </a:t>
            </a:r>
            <a:r>
              <a:rPr lang="en-US" sz="2700" baseline="30000"/>
              <a:t>(Ashley et al., 2021)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0"/>
        <p:cNvGrpSpPr/>
        <p:nvPr/>
      </p:nvGrpSpPr>
      <p:grpSpPr>
        <a:xfrm>
          <a:off x="0" y="0"/>
          <a:ext cx="0" cy="0"/>
          <a:chOff x="0" y="0"/>
          <a:chExt cx="0" cy="0"/>
        </a:xfrm>
      </p:grpSpPr>
      <p:sp>
        <p:nvSpPr>
          <p:cNvPr id="291" name="Google Shape;291;p2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endParaRPr/>
          </a:p>
        </p:txBody>
      </p:sp>
      <p:sp>
        <p:nvSpPr>
          <p:cNvPr id="292" name="Google Shape;292;p22"/>
          <p:cNvSpPr txBox="1">
            <a:spLocks noGrp="1"/>
          </p:cNvSpPr>
          <p:nvPr>
            <p:ph type="body" idx="1"/>
          </p:nvPr>
        </p:nvSpPr>
        <p:spPr>
          <a:xfrm>
            <a:off x="1939290" y="1685452"/>
            <a:ext cx="8180070" cy="2943701"/>
          </a:xfrm>
          <a:prstGeom prst="rect">
            <a:avLst/>
          </a:prstGeom>
          <a:solidFill>
            <a:srgbClr val="FFFFCC"/>
          </a:solid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b="1"/>
              <a:t>Key Messages </a:t>
            </a:r>
            <a:endParaRPr/>
          </a:p>
          <a:p>
            <a:pPr marL="0" lvl="0" indent="0" algn="l" rtl="0">
              <a:spcBef>
                <a:spcPts val="1000"/>
              </a:spcBef>
              <a:spcAft>
                <a:spcPts val="0"/>
              </a:spcAft>
              <a:buSzPts val="1440"/>
              <a:buNone/>
            </a:pPr>
            <a:r>
              <a:rPr lang="en-US"/>
              <a:t>Criteria for conscious sedation in ECC management:</a:t>
            </a:r>
            <a:endParaRPr/>
          </a:p>
          <a:p>
            <a:pPr marL="342900" lvl="0" indent="-342900" algn="l" rtl="0">
              <a:spcBef>
                <a:spcPts val="1000"/>
              </a:spcBef>
              <a:spcAft>
                <a:spcPts val="0"/>
              </a:spcAft>
              <a:buSzPts val="1440"/>
              <a:buChar char="►"/>
            </a:pPr>
            <a:r>
              <a:rPr lang="en-US"/>
              <a:t>Procedure complexity - moderately invasive and potentially painful</a:t>
            </a:r>
            <a:endParaRPr/>
          </a:p>
          <a:p>
            <a:pPr marL="342900" lvl="0" indent="-342900" algn="l" rtl="0">
              <a:spcBef>
                <a:spcPts val="1000"/>
              </a:spcBef>
              <a:spcAft>
                <a:spcPts val="0"/>
              </a:spcAft>
              <a:buSzPts val="1440"/>
              <a:buChar char="►"/>
            </a:pPr>
            <a:r>
              <a:rPr lang="en-US"/>
              <a:t>Suitable patients - medically stable, mild to moderate anxiety</a:t>
            </a:r>
            <a:endParaRPr/>
          </a:p>
          <a:p>
            <a:pPr marL="342900" lvl="0" indent="-342900" algn="l" rtl="0">
              <a:spcBef>
                <a:spcPts val="1000"/>
              </a:spcBef>
              <a:spcAft>
                <a:spcPts val="0"/>
              </a:spcAft>
              <a:buSzPts val="1440"/>
              <a:buChar char="►"/>
            </a:pPr>
            <a:r>
              <a:rPr lang="en-US"/>
              <a:t>Competent operator- trained in sedation for paediatric patient </a:t>
            </a:r>
            <a:endParaRPr/>
          </a:p>
          <a:p>
            <a:pPr marL="342900" lvl="0" indent="-342900" algn="l" rtl="0">
              <a:spcBef>
                <a:spcPts val="1000"/>
              </a:spcBef>
              <a:spcAft>
                <a:spcPts val="0"/>
              </a:spcAft>
              <a:buSzPts val="1440"/>
              <a:buChar char="►"/>
            </a:pPr>
            <a:r>
              <a:rPr lang="en-US"/>
              <a:t>Suitable facility - reliable emergency response system</a:t>
            </a:r>
            <a:endParaRPr/>
          </a:p>
          <a:p>
            <a:pPr marL="342900" lvl="0" indent="-342900" algn="l" rtl="0">
              <a:spcBef>
                <a:spcPts val="1000"/>
              </a:spcBef>
              <a:spcAft>
                <a:spcPts val="0"/>
              </a:spcAft>
              <a:buSzPts val="1440"/>
              <a:buChar char="►"/>
            </a:pPr>
            <a:r>
              <a:rPr lang="en-US"/>
              <a:t>Adequate monitoring throughout procedure</a:t>
            </a:r>
            <a:endParaRPr/>
          </a:p>
          <a:p>
            <a:pPr marL="342900" lvl="0" indent="-251459" algn="l" rtl="0">
              <a:spcBef>
                <a:spcPts val="1000"/>
              </a:spcBef>
              <a:spcAft>
                <a:spcPts val="0"/>
              </a:spcAft>
              <a:buSzPts val="1440"/>
              <a:buNone/>
            </a:pPr>
            <a:endParaRPr/>
          </a:p>
        </p:txBody>
      </p:sp>
      <p:sp>
        <p:nvSpPr>
          <p:cNvPr id="293" name="Google Shape;293;p22"/>
          <p:cNvSpPr txBox="1"/>
          <p:nvPr/>
        </p:nvSpPr>
        <p:spPr>
          <a:xfrm>
            <a:off x="3295650" y="4733380"/>
            <a:ext cx="5176614" cy="1477328"/>
          </a:xfrm>
          <a:prstGeom prst="rect">
            <a:avLst/>
          </a:prstGeom>
          <a:solidFill>
            <a:srgbClr val="CCFFFF"/>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800" b="1">
                <a:solidFill>
                  <a:srgbClr val="000000"/>
                </a:solidFill>
                <a:latin typeface="Arial"/>
                <a:ea typeface="Arial"/>
                <a:cs typeface="Arial"/>
                <a:sym typeface="Arial"/>
              </a:rPr>
              <a:t>Recommendation 25</a:t>
            </a:r>
            <a:endParaRPr sz="1800">
              <a:solidFill>
                <a:schemeClr val="dk1"/>
              </a:solidFill>
              <a:latin typeface="Trebuchet MS"/>
              <a:ea typeface="Trebuchet MS"/>
              <a:cs typeface="Trebuchet MS"/>
              <a:sym typeface="Trebuchet MS"/>
            </a:endParaRPr>
          </a:p>
          <a:p>
            <a:pPr marL="0" marR="0" lvl="0" indent="0" algn="just" rtl="0">
              <a:spcBef>
                <a:spcPts val="0"/>
              </a:spcBef>
              <a:spcAft>
                <a:spcPts val="0"/>
              </a:spcAft>
              <a:buNone/>
            </a:pPr>
            <a:r>
              <a:rPr lang="en-US" sz="1800">
                <a:solidFill>
                  <a:srgbClr val="000000"/>
                </a:solidFill>
                <a:latin typeface="Arial"/>
                <a:ea typeface="Arial"/>
                <a:cs typeface="Arial"/>
                <a:sym typeface="Arial"/>
              </a:rPr>
              <a:t>For patients requiring conscious sedation, the use of Oral Midazolam for the procedure may be considered for management of patients with early childhood caries. </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sp>
        <p:nvSpPr>
          <p:cNvPr id="298" name="Google Shape;298;p2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GENERAL ANAESTHESIA </a:t>
            </a:r>
            <a:endParaRPr/>
          </a:p>
        </p:txBody>
      </p:sp>
      <p:sp>
        <p:nvSpPr>
          <p:cNvPr id="299" name="Google Shape;299;p23"/>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spcBef>
                <a:spcPts val="0"/>
              </a:spcBef>
              <a:spcAft>
                <a:spcPts val="0"/>
              </a:spcAft>
              <a:buSzPct val="79999"/>
              <a:buNone/>
            </a:pPr>
            <a:r>
              <a:rPr lang="en-US"/>
              <a:t>The CPG DG opines the main reasons for children with ECC indicated for CDT under GA are summarised as below:</a:t>
            </a:r>
            <a:endParaRPr/>
          </a:p>
          <a:p>
            <a:pPr marL="342900" lvl="0" indent="-342900" algn="l" rtl="0">
              <a:spcBef>
                <a:spcPts val="1000"/>
              </a:spcBef>
              <a:spcAft>
                <a:spcPts val="0"/>
              </a:spcAft>
              <a:buSzPct val="79999"/>
              <a:buChar char="►"/>
            </a:pPr>
            <a:r>
              <a:rPr lang="en-US"/>
              <a:t>young age patients</a:t>
            </a:r>
            <a:endParaRPr/>
          </a:p>
          <a:p>
            <a:pPr marL="342900" lvl="0" indent="-342900" algn="l" rtl="0">
              <a:spcBef>
                <a:spcPts val="1000"/>
              </a:spcBef>
              <a:spcAft>
                <a:spcPts val="0"/>
              </a:spcAft>
              <a:buSzPct val="79999"/>
              <a:buChar char="►"/>
            </a:pPr>
            <a:r>
              <a:rPr lang="en-US"/>
              <a:t>uncooperative patients</a:t>
            </a:r>
            <a:endParaRPr/>
          </a:p>
          <a:p>
            <a:pPr marL="342900" lvl="0" indent="-342900" algn="l" rtl="0">
              <a:spcBef>
                <a:spcPts val="1000"/>
              </a:spcBef>
              <a:spcAft>
                <a:spcPts val="0"/>
              </a:spcAft>
              <a:buSzPct val="79999"/>
              <a:buChar char="►"/>
            </a:pPr>
            <a:r>
              <a:rPr lang="en-US"/>
              <a:t>extensive dental treatment required</a:t>
            </a:r>
            <a:endParaRPr/>
          </a:p>
          <a:p>
            <a:pPr marL="342900" lvl="0" indent="-342900" algn="l" rtl="0">
              <a:spcBef>
                <a:spcPts val="1000"/>
              </a:spcBef>
              <a:spcAft>
                <a:spcPts val="0"/>
              </a:spcAft>
              <a:buSzPct val="79999"/>
              <a:buChar char="►"/>
            </a:pPr>
            <a:r>
              <a:rPr lang="en-US"/>
              <a:t>children with healthcare needs</a:t>
            </a:r>
            <a:endParaRPr/>
          </a:p>
          <a:p>
            <a:pPr marL="342900" lvl="0" indent="-342900" algn="l" rtl="0">
              <a:spcBef>
                <a:spcPts val="1000"/>
              </a:spcBef>
              <a:spcAft>
                <a:spcPts val="0"/>
              </a:spcAft>
              <a:buSzPct val="79999"/>
              <a:buChar char="►"/>
            </a:pPr>
            <a:r>
              <a:rPr lang="en-US"/>
              <a:t>parents’ unwillingness to do behavioural control methods,</a:t>
            </a:r>
            <a:endParaRPr/>
          </a:p>
          <a:p>
            <a:pPr marL="342900" lvl="0" indent="-342900" algn="l" rtl="0">
              <a:spcBef>
                <a:spcPts val="1000"/>
              </a:spcBef>
              <a:spcAft>
                <a:spcPts val="0"/>
              </a:spcAft>
              <a:buSzPct val="79999"/>
              <a:buChar char="►"/>
            </a:pPr>
            <a:r>
              <a:rPr lang="en-US"/>
              <a:t>better quality of work </a:t>
            </a:r>
            <a:endParaRPr/>
          </a:p>
          <a:p>
            <a:pPr marL="342900" lvl="0" indent="-342900" algn="l" rtl="0">
              <a:spcBef>
                <a:spcPts val="1000"/>
              </a:spcBef>
              <a:spcAft>
                <a:spcPts val="0"/>
              </a:spcAft>
              <a:buSzPct val="79999"/>
              <a:buChar char="►"/>
            </a:pPr>
            <a:r>
              <a:rPr lang="en-US"/>
              <a:t>reduction in the number of treatment session</a:t>
            </a:r>
            <a:endParaRPr/>
          </a:p>
          <a:p>
            <a:pPr marL="342900" lvl="0" indent="-342900" algn="l" rtl="0">
              <a:spcBef>
                <a:spcPts val="1000"/>
              </a:spcBef>
              <a:spcAft>
                <a:spcPts val="0"/>
              </a:spcAft>
              <a:buSzPct val="79999"/>
              <a:buChar char="►"/>
            </a:pPr>
            <a:r>
              <a:rPr lang="en-US"/>
              <a:t>preventing psychological trauma to patients</a:t>
            </a:r>
            <a:endParaRPr/>
          </a:p>
          <a:p>
            <a:pPr marL="342900" lvl="0" indent="-342900" algn="l" rtl="0">
              <a:spcBef>
                <a:spcPts val="1000"/>
              </a:spcBef>
              <a:spcAft>
                <a:spcPts val="0"/>
              </a:spcAft>
              <a:buSzPct val="79999"/>
              <a:buChar char="►"/>
            </a:pPr>
            <a:r>
              <a:rPr lang="en-US"/>
              <a:t>deterring physical trauma due to uncooperativeness</a:t>
            </a:r>
            <a:endParaRPr/>
          </a:p>
          <a:p>
            <a:pPr marL="342900" lvl="0" indent="-258318" algn="l" rtl="0">
              <a:spcBef>
                <a:spcPts val="1000"/>
              </a:spcBef>
              <a:spcAft>
                <a:spcPts val="0"/>
              </a:spcAft>
              <a:buSzPct val="79999"/>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3"/>
        <p:cNvGrpSpPr/>
        <p:nvPr/>
      </p:nvGrpSpPr>
      <p:grpSpPr>
        <a:xfrm>
          <a:off x="0" y="0"/>
          <a:ext cx="0" cy="0"/>
          <a:chOff x="0" y="0"/>
          <a:chExt cx="0" cy="0"/>
        </a:xfrm>
      </p:grpSpPr>
      <p:sp>
        <p:nvSpPr>
          <p:cNvPr id="304" name="Google Shape;304;p2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GENERAL ANAESTHESIA </a:t>
            </a:r>
            <a:endParaRPr/>
          </a:p>
        </p:txBody>
      </p:sp>
      <p:sp>
        <p:nvSpPr>
          <p:cNvPr id="305" name="Google Shape;305;p24"/>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fontScale="92500" lnSpcReduction="10000"/>
          </a:bodyPr>
          <a:lstStyle/>
          <a:p>
            <a:pPr marL="0" lvl="0" indent="0" algn="l" rtl="0">
              <a:spcBef>
                <a:spcPts val="0"/>
              </a:spcBef>
              <a:spcAft>
                <a:spcPts val="0"/>
              </a:spcAft>
              <a:buSzPct val="79999"/>
              <a:buNone/>
            </a:pPr>
            <a:r>
              <a:rPr lang="en-US"/>
              <a:t>The main advantage of dental treatment of ECC under GA using Early Childhood Oral Health Impact Scale (ECOHIS) questionnaire showed significant improvement (p&lt;0.001) on Oral Health Related Quality of Life (OHRQoL) post treatment as reported in these studies.</a:t>
            </a:r>
            <a:endParaRPr/>
          </a:p>
          <a:p>
            <a:pPr marL="342900" lvl="0" indent="-342900" algn="l" rtl="0">
              <a:spcBef>
                <a:spcPts val="1000"/>
              </a:spcBef>
              <a:spcAft>
                <a:spcPts val="0"/>
              </a:spcAft>
              <a:buSzPct val="79999"/>
              <a:buChar char="►"/>
            </a:pPr>
            <a:r>
              <a:rPr lang="en-US"/>
              <a:t>A prospective and longitudinal study in preschool children at 4 weeks follow up showed significant reduction (p&lt;0.001): </a:t>
            </a:r>
            <a:r>
              <a:rPr lang="en-US" baseline="30000"/>
              <a:t>(Boukhobza et al., 2021) level II-2</a:t>
            </a:r>
            <a:endParaRPr/>
          </a:p>
          <a:p>
            <a:pPr marL="742950" lvl="1" indent="-285750" algn="l" rtl="0">
              <a:spcBef>
                <a:spcPts val="1000"/>
              </a:spcBef>
              <a:spcAft>
                <a:spcPts val="0"/>
              </a:spcAft>
              <a:buSzPct val="80000"/>
              <a:buChar char="►"/>
            </a:pPr>
            <a:r>
              <a:rPr lang="en-US"/>
              <a:t>in child impact score with large effect size of 0.8 </a:t>
            </a:r>
            <a:endParaRPr/>
          </a:p>
          <a:p>
            <a:pPr marL="742950" lvl="1" indent="-285750" algn="l" rtl="0">
              <a:spcBef>
                <a:spcPts val="1000"/>
              </a:spcBef>
              <a:spcAft>
                <a:spcPts val="0"/>
              </a:spcAft>
              <a:buSzPct val="80000"/>
              <a:buChar char="►"/>
            </a:pPr>
            <a:r>
              <a:rPr lang="en-US"/>
              <a:t> in family impact score with large effect size of 0.6</a:t>
            </a:r>
            <a:endParaRPr/>
          </a:p>
          <a:p>
            <a:pPr marL="342900" lvl="1" indent="0" algn="l" rtl="0">
              <a:spcBef>
                <a:spcPts val="1000"/>
              </a:spcBef>
              <a:spcAft>
                <a:spcPts val="0"/>
              </a:spcAft>
              <a:buSzPct val="80000"/>
              <a:buNone/>
            </a:pPr>
            <a:endParaRPr/>
          </a:p>
          <a:p>
            <a:pPr marL="342900" lvl="0" indent="-342900" algn="l" rtl="0">
              <a:spcBef>
                <a:spcPts val="1000"/>
              </a:spcBef>
              <a:spcAft>
                <a:spcPts val="0"/>
              </a:spcAft>
              <a:buSzPct val="79999"/>
              <a:buChar char="►"/>
            </a:pPr>
            <a:r>
              <a:rPr lang="en-US"/>
              <a:t>A local prospective study in children at 6 months follow up also found significant reduction  (p&lt;0.001):</a:t>
            </a:r>
            <a:r>
              <a:rPr lang="en-US" baseline="30000"/>
              <a:t>Mohd Kasim F et al., 2022 level II-2</a:t>
            </a:r>
            <a:endParaRPr/>
          </a:p>
          <a:p>
            <a:pPr marL="742950" lvl="1" indent="-285750" algn="l" rtl="0">
              <a:spcBef>
                <a:spcPts val="1000"/>
              </a:spcBef>
              <a:spcAft>
                <a:spcPts val="0"/>
              </a:spcAft>
              <a:buSzPct val="80000"/>
              <a:buChar char="►"/>
            </a:pPr>
            <a:r>
              <a:rPr lang="en-US"/>
              <a:t>in child impact score with large effect size of 0.82 </a:t>
            </a:r>
            <a:endParaRPr/>
          </a:p>
          <a:p>
            <a:pPr marL="742950" lvl="1" indent="-285750" algn="l" rtl="0">
              <a:spcBef>
                <a:spcPts val="1000"/>
              </a:spcBef>
              <a:spcAft>
                <a:spcPts val="0"/>
              </a:spcAft>
              <a:buSzPct val="80000"/>
              <a:buChar char="►"/>
            </a:pPr>
            <a:r>
              <a:rPr lang="en-US"/>
              <a:t>in family impact score with large effect size of 0.74</a:t>
            </a:r>
            <a:endParaRPr/>
          </a:p>
          <a:p>
            <a:pPr marL="342900" lvl="0" indent="-258318" algn="l" rtl="0">
              <a:spcBef>
                <a:spcPts val="1000"/>
              </a:spcBef>
              <a:spcAft>
                <a:spcPts val="0"/>
              </a:spcAft>
              <a:buSzPct val="79999"/>
              <a:buNone/>
            </a:pPr>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09"/>
        <p:cNvGrpSpPr/>
        <p:nvPr/>
      </p:nvGrpSpPr>
      <p:grpSpPr>
        <a:xfrm>
          <a:off x="0" y="0"/>
          <a:ext cx="0" cy="0"/>
          <a:chOff x="0" y="0"/>
          <a:chExt cx="0" cy="0"/>
        </a:xfrm>
      </p:grpSpPr>
      <p:sp>
        <p:nvSpPr>
          <p:cNvPr id="310" name="Google Shape;310;p2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GENERAL ANAESTHESIA </a:t>
            </a:r>
            <a:endParaRPr/>
          </a:p>
        </p:txBody>
      </p:sp>
      <p:sp>
        <p:nvSpPr>
          <p:cNvPr id="311" name="Google Shape;311;p25"/>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a:t>A study in USA on cost effectiveness of treating S-ECC in GA compared to CS reported: </a:t>
            </a:r>
            <a:r>
              <a:rPr lang="en-US" baseline="30000"/>
              <a:t>(Burgette and Quiñonez, 2018) </a:t>
            </a:r>
            <a:endParaRPr/>
          </a:p>
          <a:p>
            <a:pPr marL="342900" lvl="0" indent="-342900" algn="l" rtl="0">
              <a:spcBef>
                <a:spcPts val="1000"/>
              </a:spcBef>
              <a:spcAft>
                <a:spcPts val="0"/>
              </a:spcAft>
              <a:buSzPts val="1440"/>
              <a:buChar char="►"/>
            </a:pPr>
            <a:r>
              <a:rPr lang="en-US"/>
              <a:t>the average cost of treating S-ECC per child under GA is higher versus CS in 2011 (difference of $2,482) and 2015 (difference of $ 3,667) respectively</a:t>
            </a:r>
            <a:endParaRPr/>
          </a:p>
          <a:p>
            <a:pPr marL="342900" lvl="0" indent="-342900" algn="l" rtl="0">
              <a:spcBef>
                <a:spcPts val="1000"/>
              </a:spcBef>
              <a:spcAft>
                <a:spcPts val="0"/>
              </a:spcAft>
              <a:buSzPts val="1440"/>
              <a:buChar char="►"/>
            </a:pPr>
            <a:r>
              <a:rPr lang="en-US"/>
              <a:t>the Incremental Cost Effective Ratio (ICER) measures the additional cost per unit of effectiveness gained. In 2011, the ICER for GA treatment versus CS was $596 gained  per caries-free month  within a 2-year time horizon. In 2015, this ICER had increased to $881 per caries-free month.</a:t>
            </a:r>
            <a:endParaRPr/>
          </a:p>
          <a:p>
            <a:pPr marL="342900" lvl="0" indent="-342900" algn="l" rtl="0">
              <a:spcBef>
                <a:spcPts val="1000"/>
              </a:spcBef>
              <a:spcAft>
                <a:spcPts val="0"/>
              </a:spcAft>
              <a:buSzPts val="1440"/>
              <a:buChar char="►"/>
            </a:pPr>
            <a:r>
              <a:rPr lang="en-US"/>
              <a:t>on average, each child treated under GA gained an additional 4 caries-free months over the 2-y time horizon.</a:t>
            </a:r>
            <a:endParaRPr/>
          </a:p>
          <a:p>
            <a:pPr marL="342900" lvl="0" indent="-251459" algn="l" rtl="0">
              <a:spcBef>
                <a:spcPts val="1000"/>
              </a:spcBef>
              <a:spcAft>
                <a:spcPts val="0"/>
              </a:spcAft>
              <a:buSzPts val="1440"/>
              <a:buNone/>
            </a:pP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5"/>
        <p:cNvGrpSpPr/>
        <p:nvPr/>
      </p:nvGrpSpPr>
      <p:grpSpPr>
        <a:xfrm>
          <a:off x="0" y="0"/>
          <a:ext cx="0" cy="0"/>
          <a:chOff x="0" y="0"/>
          <a:chExt cx="0" cy="0"/>
        </a:xfrm>
      </p:grpSpPr>
      <p:sp>
        <p:nvSpPr>
          <p:cNvPr id="316" name="Google Shape;316;p2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accent1"/>
              </a:buClr>
              <a:buSzPts val="3600"/>
              <a:buFont typeface="Trebuchet MS"/>
              <a:buNone/>
            </a:pPr>
            <a:endParaRPr/>
          </a:p>
        </p:txBody>
      </p:sp>
      <p:sp>
        <p:nvSpPr>
          <p:cNvPr id="317" name="Google Shape;317;p26"/>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342900" lvl="0" indent="-251459" algn="l" rtl="0">
              <a:spcBef>
                <a:spcPts val="0"/>
              </a:spcBef>
              <a:spcAft>
                <a:spcPts val="0"/>
              </a:spcAft>
              <a:buSzPts val="1440"/>
              <a:buNone/>
            </a:pPr>
            <a:endParaRPr/>
          </a:p>
        </p:txBody>
      </p:sp>
      <p:sp>
        <p:nvSpPr>
          <p:cNvPr id="318" name="Google Shape;318;p26"/>
          <p:cNvSpPr txBox="1"/>
          <p:nvPr/>
        </p:nvSpPr>
        <p:spPr>
          <a:xfrm>
            <a:off x="1263396" y="2838427"/>
            <a:ext cx="7223760" cy="1708160"/>
          </a:xfrm>
          <a:prstGeom prst="rect">
            <a:avLst/>
          </a:prstGeom>
          <a:solidFill>
            <a:srgbClr val="CCFFFF"/>
          </a:solid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dirty="0">
                <a:solidFill>
                  <a:schemeClr val="dk1"/>
                </a:solidFill>
                <a:latin typeface="Trebuchet MS"/>
                <a:ea typeface="Trebuchet MS"/>
                <a:cs typeface="Trebuchet MS"/>
                <a:sym typeface="Trebuchet MS"/>
              </a:rPr>
              <a:t>Recommendation 26</a:t>
            </a:r>
            <a:endParaRPr dirty="0"/>
          </a:p>
          <a:p>
            <a:pPr marL="0" marR="0" lvl="0" indent="0" algn="l" rtl="0">
              <a:spcBef>
                <a:spcPts val="0"/>
              </a:spcBef>
              <a:spcAft>
                <a:spcPts val="0"/>
              </a:spcAft>
              <a:buNone/>
            </a:pPr>
            <a:r>
              <a:rPr lang="en-US" sz="2100" dirty="0">
                <a:solidFill>
                  <a:schemeClr val="dk1"/>
                </a:solidFill>
                <a:latin typeface="Trebuchet MS"/>
                <a:ea typeface="Trebuchet MS"/>
                <a:cs typeface="Trebuchet MS"/>
                <a:sym typeface="Trebuchet MS"/>
              </a:rPr>
              <a:t>Comprehensive dental treatment (CDT) under General </a:t>
            </a:r>
            <a:r>
              <a:rPr lang="en-US" sz="2100" dirty="0" err="1">
                <a:solidFill>
                  <a:schemeClr val="dk1"/>
                </a:solidFill>
                <a:latin typeface="Trebuchet MS"/>
                <a:ea typeface="Trebuchet MS"/>
                <a:cs typeface="Trebuchet MS"/>
                <a:sym typeface="Trebuchet MS"/>
              </a:rPr>
              <a:t>Anaesthesia</a:t>
            </a:r>
            <a:r>
              <a:rPr lang="en-US" sz="2100" dirty="0">
                <a:solidFill>
                  <a:schemeClr val="dk1"/>
                </a:solidFill>
                <a:latin typeface="Trebuchet MS"/>
                <a:ea typeface="Trebuchet MS"/>
                <a:cs typeface="Trebuchet MS"/>
                <a:sym typeface="Trebuchet MS"/>
              </a:rPr>
              <a:t> should be considered as one of the options in rehabilitation treatment for children with early childhood caries.</a:t>
            </a:r>
            <a:endParaRPr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2"/>
        <p:cNvGrpSpPr/>
        <p:nvPr/>
      </p:nvGrpSpPr>
      <p:grpSpPr>
        <a:xfrm>
          <a:off x="0" y="0"/>
          <a:ext cx="0" cy="0"/>
          <a:chOff x="0" y="0"/>
          <a:chExt cx="0" cy="0"/>
        </a:xfrm>
      </p:grpSpPr>
      <p:sp>
        <p:nvSpPr>
          <p:cNvPr id="323" name="Google Shape;323;p2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REFERRAL</a:t>
            </a:r>
            <a:r>
              <a:rPr lang="en-US"/>
              <a:t> </a:t>
            </a:r>
            <a:endParaRPr/>
          </a:p>
        </p:txBody>
      </p:sp>
      <p:sp>
        <p:nvSpPr>
          <p:cNvPr id="324" name="Google Shape;324;p27"/>
          <p:cNvSpPr txBox="1">
            <a:spLocks noGrp="1"/>
          </p:cNvSpPr>
          <p:nvPr>
            <p:ph type="body" idx="1"/>
          </p:nvPr>
        </p:nvSpPr>
        <p:spPr>
          <a:xfrm>
            <a:off x="677334" y="2160589"/>
            <a:ext cx="8596668" cy="3880773"/>
          </a:xfrm>
          <a:prstGeom prst="rect">
            <a:avLst/>
          </a:prstGeom>
          <a:solidFill>
            <a:srgbClr val="FFFFCC"/>
          </a:solidFill>
          <a:ln>
            <a:noFill/>
          </a:ln>
        </p:spPr>
        <p:txBody>
          <a:bodyPr spcFirstLastPara="1" wrap="square" lIns="91425" tIns="45700" rIns="91425" bIns="45700" anchor="t" anchorCtr="0">
            <a:normAutofit/>
          </a:bodyPr>
          <a:lstStyle/>
          <a:p>
            <a:pPr marL="0" lvl="0" indent="0" algn="l" rtl="0">
              <a:spcBef>
                <a:spcPts val="0"/>
              </a:spcBef>
              <a:spcAft>
                <a:spcPts val="0"/>
              </a:spcAft>
              <a:buSzPts val="1440"/>
              <a:buNone/>
            </a:pPr>
            <a:r>
              <a:rPr lang="en-US" b="1"/>
              <a:t>Key Messages </a:t>
            </a:r>
            <a:endParaRPr/>
          </a:p>
          <a:p>
            <a:pPr marL="0" lvl="0" indent="0" algn="l" rtl="0">
              <a:spcBef>
                <a:spcPts val="1000"/>
              </a:spcBef>
              <a:spcAft>
                <a:spcPts val="0"/>
              </a:spcAft>
              <a:buSzPts val="1440"/>
              <a:buNone/>
            </a:pPr>
            <a:r>
              <a:rPr lang="en-US"/>
              <a:t>Consideration for referral of an ECC case to paediatric dental specialist should be taken: </a:t>
            </a:r>
            <a:endParaRPr/>
          </a:p>
          <a:p>
            <a:pPr marL="342900" lvl="0" indent="-342900" algn="l" rtl="0">
              <a:spcBef>
                <a:spcPts val="1000"/>
              </a:spcBef>
              <a:spcAft>
                <a:spcPts val="0"/>
              </a:spcAft>
              <a:buSzPts val="1440"/>
              <a:buChar char="►"/>
            </a:pPr>
            <a:r>
              <a:rPr lang="en-US"/>
              <a:t>after failure to provide care using non pharmacological behaviour technique</a:t>
            </a:r>
            <a:endParaRPr/>
          </a:p>
          <a:p>
            <a:pPr marL="342900" lvl="0" indent="-342900" algn="l" rtl="0">
              <a:spcBef>
                <a:spcPts val="1000"/>
              </a:spcBef>
              <a:spcAft>
                <a:spcPts val="0"/>
              </a:spcAft>
              <a:buSzPts val="1440"/>
              <a:buChar char="►"/>
            </a:pPr>
            <a:r>
              <a:rPr lang="en-US"/>
              <a:t>due to the medical status of the child patient</a:t>
            </a:r>
            <a:endParaRPr/>
          </a:p>
          <a:p>
            <a:pPr marL="342900" lvl="0" indent="-342900" algn="l" rtl="0">
              <a:spcBef>
                <a:spcPts val="1000"/>
              </a:spcBef>
              <a:spcAft>
                <a:spcPts val="0"/>
              </a:spcAft>
              <a:buSzPts val="1440"/>
              <a:buChar char="►"/>
            </a:pPr>
            <a:r>
              <a:rPr lang="en-US"/>
              <a:t>based on complexity of the treatment</a:t>
            </a:r>
            <a:endParaRPr/>
          </a:p>
          <a:p>
            <a:pPr marL="0" lvl="0" indent="0" algn="l" rtl="0">
              <a:spcBef>
                <a:spcPts val="1000"/>
              </a:spcBef>
              <a:spcAft>
                <a:spcPts val="0"/>
              </a:spcAft>
              <a:buSzPts val="1440"/>
              <a:buNone/>
            </a:pP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4"/>
        <p:cNvGrpSpPr/>
        <p:nvPr/>
      </p:nvGrpSpPr>
      <p:grpSpPr>
        <a:xfrm>
          <a:off x="0" y="0"/>
          <a:ext cx="0" cy="0"/>
          <a:chOff x="0" y="0"/>
          <a:chExt cx="0" cy="0"/>
        </a:xfrm>
      </p:grpSpPr>
      <p:sp>
        <p:nvSpPr>
          <p:cNvPr id="165" name="Google Shape;165;p3"/>
          <p:cNvSpPr txBox="1">
            <a:spLocks noGrp="1"/>
          </p:cNvSpPr>
          <p:nvPr>
            <p:ph type="title"/>
          </p:nvPr>
        </p:nvSpPr>
        <p:spPr>
          <a:xfrm>
            <a:off x="677333"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sz="4000">
                <a:solidFill>
                  <a:srgbClr val="2A5010"/>
                </a:solidFill>
              </a:rPr>
              <a:t>CONSIDERATION FOR EXTRACTIONS </a:t>
            </a:r>
            <a:endParaRPr sz="4000"/>
          </a:p>
        </p:txBody>
      </p:sp>
      <p:sp>
        <p:nvSpPr>
          <p:cNvPr id="166" name="Google Shape;166;p3"/>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SzPts val="1920"/>
              <a:buNone/>
            </a:pPr>
            <a:r>
              <a:rPr lang="en-US" sz="3300"/>
              <a:t>GENERAL </a:t>
            </a:r>
            <a:endParaRPr sz="3300"/>
          </a:p>
        </p:txBody>
      </p:sp>
      <p:sp>
        <p:nvSpPr>
          <p:cNvPr id="167" name="Google Shape;167;p3"/>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p>
            <a:pPr marL="342900" lvl="0" indent="-381000" algn="l" rtl="0">
              <a:spcBef>
                <a:spcPts val="0"/>
              </a:spcBef>
              <a:spcAft>
                <a:spcPts val="0"/>
              </a:spcAft>
              <a:buSzPts val="2040"/>
              <a:buChar char="►"/>
            </a:pPr>
            <a:r>
              <a:rPr lang="en-US" sz="2400"/>
              <a:t>Patient’s cooperation</a:t>
            </a:r>
            <a:endParaRPr sz="2400"/>
          </a:p>
          <a:p>
            <a:pPr marL="342900" lvl="0" indent="-381000" algn="l" rtl="0">
              <a:spcBef>
                <a:spcPts val="1000"/>
              </a:spcBef>
              <a:spcAft>
                <a:spcPts val="0"/>
              </a:spcAft>
              <a:buSzPts val="2040"/>
              <a:buChar char="►"/>
            </a:pPr>
            <a:r>
              <a:rPr lang="en-US" sz="2400"/>
              <a:t>Medical condition </a:t>
            </a:r>
            <a:endParaRPr sz="2400"/>
          </a:p>
          <a:p>
            <a:pPr marL="342900" lvl="0" indent="-381000" algn="l" rtl="0">
              <a:spcBef>
                <a:spcPts val="1000"/>
              </a:spcBef>
              <a:spcAft>
                <a:spcPts val="0"/>
              </a:spcAft>
              <a:buSzPts val="2040"/>
              <a:buChar char="►"/>
            </a:pPr>
            <a:r>
              <a:rPr lang="en-US" sz="2400"/>
              <a:t>Dental infection - may increase patient’s morbidity</a:t>
            </a:r>
            <a:endParaRPr sz="2400"/>
          </a:p>
          <a:p>
            <a:pPr marL="0" lvl="0" indent="0" algn="l" rtl="0">
              <a:spcBef>
                <a:spcPts val="1000"/>
              </a:spcBef>
              <a:spcAft>
                <a:spcPts val="0"/>
              </a:spcAft>
              <a:buSzPts val="1440"/>
              <a:buNone/>
            </a:pPr>
            <a:endParaRPr/>
          </a:p>
        </p:txBody>
      </p:sp>
      <p:sp>
        <p:nvSpPr>
          <p:cNvPr id="168" name="Google Shape;168;p3"/>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p>
            <a:pPr marL="0" lvl="0" indent="0" algn="l" rtl="0">
              <a:spcBef>
                <a:spcPts val="0"/>
              </a:spcBef>
              <a:spcAft>
                <a:spcPts val="0"/>
              </a:spcAft>
              <a:buSzPts val="1920"/>
              <a:buNone/>
            </a:pPr>
            <a:r>
              <a:rPr lang="en-US" sz="3300"/>
              <a:t>LOCAL</a:t>
            </a:r>
            <a:r>
              <a:rPr lang="en-US"/>
              <a:t> </a:t>
            </a:r>
            <a:endParaRPr/>
          </a:p>
        </p:txBody>
      </p:sp>
      <p:sp>
        <p:nvSpPr>
          <p:cNvPr id="169" name="Google Shape;169;p3"/>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fontScale="77500" lnSpcReduction="20000"/>
          </a:bodyPr>
          <a:lstStyle/>
          <a:p>
            <a:pPr marL="342900" lvl="0" indent="-380423" algn="l" rtl="0">
              <a:spcBef>
                <a:spcPts val="0"/>
              </a:spcBef>
              <a:spcAft>
                <a:spcPts val="0"/>
              </a:spcAft>
              <a:buSzPct val="87921"/>
              <a:buChar char="►"/>
            </a:pPr>
            <a:r>
              <a:rPr lang="en-US" sz="2980"/>
              <a:t>Restorability </a:t>
            </a:r>
            <a:endParaRPr sz="2980"/>
          </a:p>
          <a:p>
            <a:pPr marL="342900" lvl="0" indent="-380423" algn="l" rtl="0">
              <a:spcBef>
                <a:spcPts val="1000"/>
              </a:spcBef>
              <a:spcAft>
                <a:spcPts val="0"/>
              </a:spcAft>
              <a:buSzPct val="87921"/>
              <a:buChar char="►"/>
            </a:pPr>
            <a:r>
              <a:rPr lang="en-US" sz="2980"/>
              <a:t>Extent of caries which may involve the pulp and roots </a:t>
            </a:r>
            <a:endParaRPr sz="2980"/>
          </a:p>
          <a:p>
            <a:pPr marL="342900" lvl="0" indent="-322326" algn="l" rtl="0">
              <a:spcBef>
                <a:spcPts val="1000"/>
              </a:spcBef>
              <a:spcAft>
                <a:spcPts val="0"/>
              </a:spcAft>
              <a:buSzPct val="48313"/>
              <a:buChar char="►"/>
            </a:pPr>
            <a:r>
              <a:rPr lang="en-US" sz="2980"/>
              <a:t>Potential for malocclusion of disturbances in development of the dentition balancing and compensating extractions may be considered</a:t>
            </a:r>
            <a:endParaRPr/>
          </a:p>
          <a:p>
            <a:pPr marL="342900" lvl="0" indent="-251459" algn="l" rtl="0">
              <a:spcBef>
                <a:spcPts val="1000"/>
              </a:spcBef>
              <a:spcAft>
                <a:spcPts val="0"/>
              </a:spcAft>
              <a:buSzPct val="79999"/>
              <a:buNone/>
            </a:pPr>
            <a:endParaRPr/>
          </a:p>
        </p:txBody>
      </p:sp>
      <p:sp>
        <p:nvSpPr>
          <p:cNvPr id="2" name="TextBox 1">
            <a:extLst>
              <a:ext uri="{FF2B5EF4-FFF2-40B4-BE49-F238E27FC236}">
                <a16:creationId xmlns:a16="http://schemas.microsoft.com/office/drawing/2014/main" id="{2FF3A74B-67CB-C1E9-A10F-F008D7E95D1D}"/>
              </a:ext>
            </a:extLst>
          </p:cNvPr>
          <p:cNvSpPr txBox="1"/>
          <p:nvPr/>
        </p:nvSpPr>
        <p:spPr>
          <a:xfrm>
            <a:off x="2170280" y="6094511"/>
            <a:ext cx="5010912" cy="307777"/>
          </a:xfrm>
          <a:prstGeom prst="rect">
            <a:avLst/>
          </a:prstGeom>
          <a:noFill/>
        </p:spPr>
        <p:txBody>
          <a:bodyPr wrap="square" rtlCol="0">
            <a:spAutoFit/>
          </a:bodyPr>
          <a:lstStyle/>
          <a:p>
            <a:pPr algn="ctr"/>
            <a:r>
              <a:rPr lang="en-US" dirty="0"/>
              <a:t>MOH, 2012</a:t>
            </a:r>
            <a:endParaRPr lang="en-MY"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2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FOLLOW UP </a:t>
            </a:r>
            <a:endParaRPr/>
          </a:p>
        </p:txBody>
      </p:sp>
      <p:sp>
        <p:nvSpPr>
          <p:cNvPr id="330" name="Google Shape;330;p28"/>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342900" lvl="0" indent="-251459" algn="l" rtl="0">
              <a:spcBef>
                <a:spcPts val="0"/>
              </a:spcBef>
              <a:spcAft>
                <a:spcPts val="0"/>
              </a:spcAft>
              <a:buSzPts val="1440"/>
              <a:buNone/>
            </a:pPr>
            <a:endParaRPr/>
          </a:p>
        </p:txBody>
      </p:sp>
      <p:sp>
        <p:nvSpPr>
          <p:cNvPr id="331" name="Google Shape;331;p28"/>
          <p:cNvSpPr txBox="1"/>
          <p:nvPr/>
        </p:nvSpPr>
        <p:spPr>
          <a:xfrm>
            <a:off x="316230" y="2617514"/>
            <a:ext cx="4904224" cy="2377574"/>
          </a:xfrm>
          <a:prstGeom prst="rect">
            <a:avLst/>
          </a:prstGeom>
          <a:solidFill>
            <a:srgbClr val="FFFFCC"/>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350" b="1">
                <a:solidFill>
                  <a:srgbClr val="000000"/>
                </a:solidFill>
                <a:latin typeface="Arial"/>
                <a:ea typeface="Arial"/>
                <a:cs typeface="Arial"/>
                <a:sym typeface="Arial"/>
              </a:rPr>
              <a:t>Key Messages </a:t>
            </a:r>
            <a:endParaRPr sz="1350">
              <a:solidFill>
                <a:schemeClr val="dk1"/>
              </a:solidFill>
              <a:latin typeface="Trebuchet MS"/>
              <a:ea typeface="Trebuchet MS"/>
              <a:cs typeface="Trebuchet MS"/>
              <a:sym typeface="Trebuchet MS"/>
            </a:endParaRPr>
          </a:p>
          <a:p>
            <a:pPr marL="0" marR="0" lvl="0" indent="0" algn="just" rtl="0">
              <a:spcBef>
                <a:spcPts val="0"/>
              </a:spcBef>
              <a:spcAft>
                <a:spcPts val="0"/>
              </a:spcAft>
              <a:buNone/>
            </a:pPr>
            <a:r>
              <a:rPr lang="en-US" sz="1350">
                <a:solidFill>
                  <a:srgbClr val="000000"/>
                </a:solidFill>
                <a:latin typeface="Arial"/>
                <a:ea typeface="Arial"/>
                <a:cs typeface="Arial"/>
                <a:sym typeface="Arial"/>
              </a:rPr>
              <a:t>To ensure the effectiveness of follow-up appointments for ECC, the following tasks should be performed:</a:t>
            </a:r>
            <a:endParaRPr sz="1350">
              <a:solidFill>
                <a:schemeClr val="dk1"/>
              </a:solidFill>
              <a:latin typeface="Trebuchet MS"/>
              <a:ea typeface="Trebuchet MS"/>
              <a:cs typeface="Trebuchet MS"/>
              <a:sym typeface="Trebuchet MS"/>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to reinforce oral hygiene and dietary habits. </a:t>
            </a:r>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to continue the preventive measures regularly. </a:t>
            </a:r>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to ensure a comprehensive dental record and new care plan according to the needs.</a:t>
            </a:r>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to check the success of previous treatment such as restorations and fissure sealants.</a:t>
            </a:r>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to monitor caries control or progression of early lesions including radiograph if necessary.</a:t>
            </a:r>
            <a:endParaRPr sz="1500">
              <a:solidFill>
                <a:srgbClr val="000000"/>
              </a:solidFill>
              <a:latin typeface="Arial"/>
              <a:ea typeface="Arial"/>
              <a:cs typeface="Arial"/>
              <a:sym typeface="Arial"/>
            </a:endParaRPr>
          </a:p>
        </p:txBody>
      </p:sp>
      <p:sp>
        <p:nvSpPr>
          <p:cNvPr id="332" name="Google Shape;332;p28"/>
          <p:cNvSpPr txBox="1"/>
          <p:nvPr/>
        </p:nvSpPr>
        <p:spPr>
          <a:xfrm>
            <a:off x="5494628" y="3136887"/>
            <a:ext cx="3505200" cy="1338828"/>
          </a:xfrm>
          <a:prstGeom prst="rect">
            <a:avLst/>
          </a:prstGeom>
          <a:solidFill>
            <a:srgbClr val="CCFFFF"/>
          </a:solidFill>
          <a:ln>
            <a:noFill/>
          </a:ln>
        </p:spPr>
        <p:txBody>
          <a:bodyPr spcFirstLastPara="1" wrap="square" lIns="91425" tIns="45700" rIns="91425" bIns="45700" anchor="t" anchorCtr="0">
            <a:spAutoFit/>
          </a:bodyPr>
          <a:lstStyle/>
          <a:p>
            <a:pPr marL="0" marR="0" lvl="0" indent="0" algn="just" rtl="0">
              <a:spcBef>
                <a:spcPts val="0"/>
              </a:spcBef>
              <a:spcAft>
                <a:spcPts val="0"/>
              </a:spcAft>
              <a:buNone/>
            </a:pPr>
            <a:r>
              <a:rPr lang="en-US" sz="1350" b="1">
                <a:solidFill>
                  <a:srgbClr val="000000"/>
                </a:solidFill>
                <a:latin typeface="Arial"/>
                <a:ea typeface="Arial"/>
                <a:cs typeface="Arial"/>
                <a:sym typeface="Arial"/>
              </a:rPr>
              <a:t>Recommendation 27</a:t>
            </a:r>
            <a:endParaRPr sz="1350">
              <a:solidFill>
                <a:schemeClr val="dk1"/>
              </a:solidFill>
              <a:latin typeface="Trebuchet MS"/>
              <a:ea typeface="Trebuchet MS"/>
              <a:cs typeface="Trebuchet MS"/>
              <a:sym typeface="Trebuchet MS"/>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Patients with early childhood caries should be followed up every:</a:t>
            </a:r>
            <a:endParaRPr/>
          </a:p>
          <a:p>
            <a:pPr marL="0" marR="0" lvl="0" indent="-85725" algn="just" rtl="0">
              <a:spcBef>
                <a:spcPts val="0"/>
              </a:spcBef>
              <a:spcAft>
                <a:spcPts val="0"/>
              </a:spcAft>
              <a:buClr>
                <a:srgbClr val="000000"/>
              </a:buClr>
              <a:buSzPts val="1350"/>
              <a:buFont typeface="Arial"/>
              <a:buChar char="•"/>
            </a:pPr>
            <a:r>
              <a:rPr lang="en-US" sz="1350">
                <a:solidFill>
                  <a:srgbClr val="000000"/>
                </a:solidFill>
                <a:latin typeface="Arial"/>
                <a:ea typeface="Arial"/>
                <a:cs typeface="Arial"/>
                <a:sym typeface="Arial"/>
              </a:rPr>
              <a:t>3 monthly for high caries risk</a:t>
            </a:r>
            <a:endParaRPr/>
          </a:p>
          <a:p>
            <a:pPr marL="0" marR="0" lvl="0" indent="-85725" algn="just" rtl="0">
              <a:spcBef>
                <a:spcPts val="0"/>
              </a:spcBef>
              <a:spcAft>
                <a:spcPts val="0"/>
              </a:spcAft>
              <a:buClr>
                <a:srgbClr val="0D0D0D"/>
              </a:buClr>
              <a:buSzPts val="1350"/>
              <a:buFont typeface="Arial"/>
              <a:buChar char="•"/>
            </a:pPr>
            <a:r>
              <a:rPr lang="en-US" sz="1350">
                <a:solidFill>
                  <a:srgbClr val="0D0D0D"/>
                </a:solidFill>
                <a:latin typeface="Arial"/>
                <a:ea typeface="Arial"/>
                <a:cs typeface="Arial"/>
                <a:sym typeface="Arial"/>
              </a:rPr>
              <a:t>6 monthly for moderate risk</a:t>
            </a:r>
            <a:endParaRPr/>
          </a:p>
          <a:p>
            <a:pPr marL="0" marR="0" lvl="0" indent="-85725" algn="just" rtl="0">
              <a:spcBef>
                <a:spcPts val="0"/>
              </a:spcBef>
              <a:spcAft>
                <a:spcPts val="0"/>
              </a:spcAft>
              <a:buClr>
                <a:srgbClr val="0D0D0D"/>
              </a:buClr>
              <a:buSzPts val="1350"/>
              <a:buFont typeface="Arial"/>
              <a:buChar char="•"/>
            </a:pPr>
            <a:r>
              <a:rPr lang="en-US" sz="1350">
                <a:solidFill>
                  <a:srgbClr val="0D0D0D"/>
                </a:solidFill>
                <a:latin typeface="Arial"/>
                <a:ea typeface="Arial"/>
                <a:cs typeface="Arial"/>
                <a:sym typeface="Arial"/>
              </a:rPr>
              <a:t>6 to 12 monthly for low caries risk</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3"/>
        <p:cNvGrpSpPr/>
        <p:nvPr/>
      </p:nvGrpSpPr>
      <p:grpSpPr>
        <a:xfrm>
          <a:off x="0" y="0"/>
          <a:ext cx="0" cy="0"/>
          <a:chOff x="0" y="0"/>
          <a:chExt cx="0" cy="0"/>
        </a:xfrm>
      </p:grpSpPr>
      <p:grpSp>
        <p:nvGrpSpPr>
          <p:cNvPr id="174" name="Google Shape;174;p4"/>
          <p:cNvGrpSpPr/>
          <p:nvPr/>
        </p:nvGrpSpPr>
        <p:grpSpPr>
          <a:xfrm>
            <a:off x="566308" y="118261"/>
            <a:ext cx="8325724" cy="4484008"/>
            <a:chOff x="-96124" y="-233558"/>
            <a:chExt cx="8325724" cy="4484008"/>
          </a:xfrm>
        </p:grpSpPr>
        <p:sp>
          <p:nvSpPr>
            <p:cNvPr id="175" name="Google Shape;175;p4"/>
            <p:cNvSpPr/>
            <p:nvPr/>
          </p:nvSpPr>
          <p:spPr>
            <a:xfrm>
              <a:off x="-96124" y="-233558"/>
              <a:ext cx="8229600" cy="1969110"/>
            </a:xfrm>
            <a:prstGeom prst="roundRect">
              <a:avLst>
                <a:gd name="adj" fmla="val 16667"/>
              </a:avLst>
            </a:prstGeom>
            <a:solidFill>
              <a:srgbClr val="90C223"/>
            </a:solidFill>
            <a:ln w="19050" cap="rnd" cmpd="sng">
              <a:solidFill>
                <a:schemeClr val="l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76" name="Google Shape;176;p4"/>
            <p:cNvSpPr txBox="1"/>
            <p:nvPr/>
          </p:nvSpPr>
          <p:spPr>
            <a:xfrm>
              <a:off x="0" y="-116723"/>
              <a:ext cx="8037352" cy="1776862"/>
            </a:xfrm>
            <a:prstGeom prst="rect">
              <a:avLst/>
            </a:prstGeom>
            <a:noFill/>
            <a:ln>
              <a:noFill/>
            </a:ln>
          </p:spPr>
          <p:txBody>
            <a:bodyPr spcFirstLastPara="1" wrap="square" lIns="194300" tIns="194300" rIns="194300" bIns="194300" anchor="ctr" anchorCtr="0">
              <a:noAutofit/>
            </a:bodyPr>
            <a:lstStyle/>
            <a:p>
              <a:pPr marL="0" marR="0" lvl="0" indent="0" algn="l" rtl="0">
                <a:lnSpc>
                  <a:spcPct val="90000"/>
                </a:lnSpc>
                <a:spcBef>
                  <a:spcPts val="0"/>
                </a:spcBef>
                <a:spcAft>
                  <a:spcPts val="0"/>
                </a:spcAft>
                <a:buNone/>
              </a:pPr>
              <a:r>
                <a:rPr lang="en-US" sz="5100" dirty="0">
                  <a:solidFill>
                    <a:schemeClr val="bg1"/>
                  </a:solidFill>
                  <a:latin typeface="Trebuchet MS"/>
                  <a:ea typeface="Trebuchet MS"/>
                  <a:cs typeface="Trebuchet MS"/>
                  <a:sym typeface="Trebuchet MS"/>
                </a:rPr>
                <a:t>PREMATURE LOSS OF PRIMARY TEETH</a:t>
              </a:r>
              <a:endParaRPr dirty="0">
                <a:solidFill>
                  <a:schemeClr val="bg1"/>
                </a:solidFill>
              </a:endParaRPr>
            </a:p>
          </p:txBody>
        </p:sp>
        <p:sp>
          <p:nvSpPr>
            <p:cNvPr id="177" name="Google Shape;177;p4"/>
            <p:cNvSpPr/>
            <p:nvPr/>
          </p:nvSpPr>
          <p:spPr>
            <a:xfrm>
              <a:off x="0" y="2244621"/>
              <a:ext cx="8229600" cy="2005829"/>
            </a:xfrm>
            <a:prstGeom prst="rect">
              <a:avLst/>
            </a:prstGeom>
            <a:no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graphicFrame>
        <p:nvGraphicFramePr>
          <p:cNvPr id="2" name="Diagram 1">
            <a:extLst>
              <a:ext uri="{FF2B5EF4-FFF2-40B4-BE49-F238E27FC236}">
                <a16:creationId xmlns:a16="http://schemas.microsoft.com/office/drawing/2014/main" id="{18A746D5-6785-D88F-1F80-23B7EDCCED10}"/>
              </a:ext>
            </a:extLst>
          </p:cNvPr>
          <p:cNvGraphicFramePr/>
          <p:nvPr>
            <p:extLst>
              <p:ext uri="{D42A27DB-BD31-4B8C-83A1-F6EECF244321}">
                <p14:modId xmlns:p14="http://schemas.microsoft.com/office/powerpoint/2010/main" val="82597422"/>
              </p:ext>
            </p:extLst>
          </p:nvPr>
        </p:nvGraphicFramePr>
        <p:xfrm>
          <a:off x="1487820" y="2204206"/>
          <a:ext cx="6386576" cy="425023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5"/>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sz="4000" dirty="0">
                <a:solidFill>
                  <a:srgbClr val="2A5010"/>
                </a:solidFill>
              </a:rPr>
              <a:t>MALOCCLUSION</a:t>
            </a:r>
            <a:r>
              <a:rPr lang="en-US" sz="4000" dirty="0"/>
              <a:t> </a:t>
            </a:r>
            <a:endParaRPr sz="4000" dirty="0"/>
          </a:p>
        </p:txBody>
      </p:sp>
      <p:sp>
        <p:nvSpPr>
          <p:cNvPr id="184" name="Google Shape;184;p5"/>
          <p:cNvSpPr txBox="1">
            <a:spLocks noGrp="1"/>
          </p:cNvSpPr>
          <p:nvPr>
            <p:ph type="body" idx="1"/>
          </p:nvPr>
        </p:nvSpPr>
        <p:spPr>
          <a:xfrm>
            <a:off x="836159" y="2102839"/>
            <a:ext cx="8596800" cy="3880800"/>
          </a:xfrm>
          <a:prstGeom prst="rect">
            <a:avLst/>
          </a:prstGeom>
          <a:noFill/>
          <a:ln>
            <a:noFill/>
          </a:ln>
        </p:spPr>
        <p:txBody>
          <a:bodyPr spcFirstLastPara="1" wrap="square" lIns="91425" tIns="45700" rIns="91425" bIns="45700" anchor="t" anchorCtr="0">
            <a:normAutofit fontScale="92500" lnSpcReduction="20000"/>
          </a:bodyPr>
          <a:lstStyle/>
          <a:p>
            <a:pPr marL="0" lvl="0" indent="0" algn="l" rtl="0">
              <a:spcBef>
                <a:spcPts val="0"/>
              </a:spcBef>
              <a:spcAft>
                <a:spcPts val="0"/>
              </a:spcAft>
              <a:buSzPts val="2140"/>
              <a:buNone/>
            </a:pPr>
            <a:r>
              <a:rPr lang="en-US" sz="2500" dirty="0"/>
              <a:t>In a SR with 25 observational studies assessing consequences of developing dentition following premature extraction of primary tooth</a:t>
            </a:r>
            <a:r>
              <a:rPr lang="en-US" sz="2500" baseline="30000" dirty="0"/>
              <a:t>[Bhujel et al, 2016]Level 11-2</a:t>
            </a:r>
            <a:r>
              <a:rPr lang="en-US" sz="2500" dirty="0"/>
              <a:t>: </a:t>
            </a:r>
          </a:p>
          <a:p>
            <a:pPr marL="0" lvl="0" indent="0" algn="l" rtl="0">
              <a:spcBef>
                <a:spcPts val="0"/>
              </a:spcBef>
              <a:spcAft>
                <a:spcPts val="0"/>
              </a:spcAft>
              <a:buSzPts val="2140"/>
              <a:buNone/>
            </a:pPr>
            <a:endParaRPr lang="en-US" sz="2500" dirty="0"/>
          </a:p>
          <a:p>
            <a:pPr marL="342900" lvl="0" indent="-387350" algn="l" rtl="0">
              <a:spcBef>
                <a:spcPts val="0"/>
              </a:spcBef>
              <a:spcAft>
                <a:spcPts val="0"/>
              </a:spcAft>
              <a:buSzPts val="2140"/>
              <a:buChar char="►"/>
            </a:pPr>
            <a:r>
              <a:rPr lang="en-US" sz="2500" dirty="0"/>
              <a:t>increase frequency of at least one feature of malocclusion (maxillary overjet ≥6 mm, Class II or III malocclusion of at least half unit, space discrepancy of at least 2 mm) </a:t>
            </a:r>
            <a:endParaRPr sz="2500" dirty="0"/>
          </a:p>
          <a:p>
            <a:pPr marL="342900" lvl="0" indent="-387350" algn="l" rtl="0">
              <a:spcBef>
                <a:spcPts val="1000"/>
              </a:spcBef>
              <a:spcAft>
                <a:spcPts val="0"/>
              </a:spcAft>
              <a:buSzPts val="2140"/>
              <a:buChar char="►"/>
            </a:pPr>
            <a:r>
              <a:rPr lang="en-US" sz="2500" dirty="0"/>
              <a:t>increase frequency of crowding in the permanent dentition </a:t>
            </a:r>
            <a:endParaRPr sz="2500" dirty="0"/>
          </a:p>
          <a:p>
            <a:pPr marL="342900" lvl="0" indent="-387350" algn="l" rtl="0">
              <a:spcBef>
                <a:spcPts val="1000"/>
              </a:spcBef>
              <a:spcAft>
                <a:spcPts val="0"/>
              </a:spcAft>
              <a:buSzPts val="2140"/>
              <a:buChar char="►"/>
            </a:pPr>
            <a:r>
              <a:rPr lang="en-US" sz="2500" dirty="0"/>
              <a:t>space loss on the affected side of the arch </a:t>
            </a:r>
            <a:endParaRPr sz="2500" dirty="0"/>
          </a:p>
          <a:p>
            <a:pPr marL="342900" lvl="0" indent="-387350" algn="l" rtl="0">
              <a:spcBef>
                <a:spcPts val="1000"/>
              </a:spcBef>
              <a:spcAft>
                <a:spcPts val="0"/>
              </a:spcAft>
              <a:buSzPts val="2140"/>
              <a:buChar char="►"/>
            </a:pPr>
            <a:r>
              <a:rPr lang="en-US" sz="2500" dirty="0"/>
              <a:t>the loss of lower primary canines bilaterally led to reduced arch perimeter</a:t>
            </a:r>
            <a:endParaRPr sz="2500" dirty="0"/>
          </a:p>
          <a:p>
            <a:pPr marL="0" lvl="0" indent="0" algn="l" rtl="0">
              <a:spcBef>
                <a:spcPts val="1000"/>
              </a:spcBef>
              <a:spcAft>
                <a:spcPts val="0"/>
              </a:spcAft>
              <a:buSzPts val="1440"/>
              <a:buNone/>
            </a:pP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C9C04D-1A59-DDA4-3278-656AAD93454E}"/>
              </a:ext>
            </a:extLst>
          </p:cNvPr>
          <p:cNvSpPr>
            <a:spLocks noGrp="1"/>
          </p:cNvSpPr>
          <p:nvPr>
            <p:ph type="title"/>
          </p:nvPr>
        </p:nvSpPr>
        <p:spPr/>
        <p:txBody>
          <a:bodyPr/>
          <a:lstStyle/>
          <a:p>
            <a:r>
              <a:rPr lang="en-US" dirty="0">
                <a:solidFill>
                  <a:srgbClr val="2A5010"/>
                </a:solidFill>
              </a:rPr>
              <a:t>MALOCCLUSION</a:t>
            </a:r>
            <a:r>
              <a:rPr lang="en-US" dirty="0"/>
              <a:t> </a:t>
            </a:r>
            <a:endParaRPr lang="en-MY" dirty="0"/>
          </a:p>
        </p:txBody>
      </p:sp>
      <p:sp>
        <p:nvSpPr>
          <p:cNvPr id="3" name="Text Placeholder 2">
            <a:extLst>
              <a:ext uri="{FF2B5EF4-FFF2-40B4-BE49-F238E27FC236}">
                <a16:creationId xmlns:a16="http://schemas.microsoft.com/office/drawing/2014/main" id="{8C659DC0-3F74-A090-520A-889B0A6644AE}"/>
              </a:ext>
            </a:extLst>
          </p:cNvPr>
          <p:cNvSpPr>
            <a:spLocks noGrp="1"/>
          </p:cNvSpPr>
          <p:nvPr>
            <p:ph type="body" idx="1"/>
          </p:nvPr>
        </p:nvSpPr>
        <p:spPr/>
        <p:txBody>
          <a:bodyPr>
            <a:normAutofit/>
          </a:bodyPr>
          <a:lstStyle/>
          <a:p>
            <a:pPr marL="137160" indent="0">
              <a:buNone/>
            </a:pPr>
            <a:r>
              <a:rPr lang="en-US" sz="2400" dirty="0"/>
              <a:t>In a Meta-analysis assessing the effect of premature loss of primary teeth in a mixed dentition on prevalence of malocclusion </a:t>
            </a:r>
            <a:r>
              <a:rPr lang="en-US" sz="2400" baseline="30000" dirty="0"/>
              <a:t>[Shakthi et al, 2023]</a:t>
            </a:r>
            <a:r>
              <a:rPr lang="en-US" sz="2400" dirty="0"/>
              <a:t>: </a:t>
            </a:r>
          </a:p>
          <a:p>
            <a:r>
              <a:rPr lang="en-US" sz="2400" dirty="0"/>
              <a:t>There is an increase in malocclusion following premature loss specifically for Class III malocclusion</a:t>
            </a:r>
          </a:p>
          <a:p>
            <a:r>
              <a:rPr lang="en-US" sz="2400" dirty="0"/>
              <a:t>It also showed an increase in Class I and Class II but statistical significance was not observed </a:t>
            </a:r>
            <a:endParaRPr lang="en-MY" sz="2400" dirty="0"/>
          </a:p>
        </p:txBody>
      </p:sp>
    </p:spTree>
    <p:extLst>
      <p:ext uri="{BB962C8B-B14F-4D97-AF65-F5344CB8AC3E}">
        <p14:creationId xmlns:p14="http://schemas.microsoft.com/office/powerpoint/2010/main" val="41068281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6"/>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ORTHODONTIC NEED </a:t>
            </a:r>
            <a:endParaRPr/>
          </a:p>
        </p:txBody>
      </p:sp>
      <p:sp>
        <p:nvSpPr>
          <p:cNvPr id="190" name="Google Shape;190;p6"/>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0" lvl="0" indent="0" algn="just" rtl="0">
              <a:spcBef>
                <a:spcPts val="0"/>
              </a:spcBef>
              <a:spcAft>
                <a:spcPts val="0"/>
              </a:spcAft>
              <a:buSzPts val="1440"/>
              <a:buNone/>
            </a:pPr>
            <a:r>
              <a:rPr lang="en-US" sz="2400" dirty="0"/>
              <a:t>In a case control study investigating association of premature extraction of primary teeth with orthodontic needs, it was noted that an increase of total number of extraction led to significant increase in orthodontic needs with OR=1.18, 95% CI 1.01 to 1.37 </a:t>
            </a:r>
            <a:r>
              <a:rPr lang="en-US" sz="2400" baseline="30000" dirty="0"/>
              <a:t>[Bhujel et al, 2014]Level 11-2</a:t>
            </a:r>
            <a:endParaRPr sz="2400" dirty="0"/>
          </a:p>
          <a:p>
            <a:pPr marL="342900" lvl="0" indent="-251459" algn="l" rtl="0">
              <a:spcBef>
                <a:spcPts val="1000"/>
              </a:spcBef>
              <a:spcAft>
                <a:spcPts val="0"/>
              </a:spcAft>
              <a:buSzPts val="1440"/>
              <a:buNone/>
            </a:pP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PHONATION </a:t>
            </a:r>
            <a:endParaRPr/>
          </a:p>
        </p:txBody>
      </p:sp>
      <p:sp>
        <p:nvSpPr>
          <p:cNvPr id="196" name="Google Shape;196;p7"/>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p>
            <a:pPr marL="342900" lvl="0" indent="-251459" algn="just" rtl="0">
              <a:spcBef>
                <a:spcPts val="1000"/>
              </a:spcBef>
              <a:spcAft>
                <a:spcPts val="0"/>
              </a:spcAft>
              <a:buSzPts val="1440"/>
              <a:buNone/>
            </a:pPr>
            <a:r>
              <a:rPr lang="en-US" sz="2400" dirty="0"/>
              <a:t>A meta-analysis evaluating consequences in children’s speech following premature loss of primary anterior teeth found that their phonation significantly had a higher risk of distortion and interdental lisping (RR=2.06, CI1.21to3.5). The same study found no significant difference between both groups in terms of speech omission and substitution </a:t>
            </a:r>
            <a:r>
              <a:rPr lang="en-US" sz="2400" baseline="30000" dirty="0"/>
              <a:t>[Nadelman et al, 2020] Level 11-2</a:t>
            </a:r>
            <a:endParaRPr sz="24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0"/>
        <p:cNvGrpSpPr/>
        <p:nvPr/>
      </p:nvGrpSpPr>
      <p:grpSpPr>
        <a:xfrm>
          <a:off x="0" y="0"/>
          <a:ext cx="0" cy="0"/>
          <a:chOff x="0" y="0"/>
          <a:chExt cx="0" cy="0"/>
        </a:xfrm>
      </p:grpSpPr>
      <p:sp>
        <p:nvSpPr>
          <p:cNvPr id="201" name="Google Shape;201;p8"/>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rgbClr val="2A5010"/>
              </a:buClr>
              <a:buSzPts val="3600"/>
              <a:buFont typeface="Trebuchet MS"/>
              <a:buNone/>
            </a:pPr>
            <a:r>
              <a:rPr lang="en-US">
                <a:solidFill>
                  <a:srgbClr val="2A5010"/>
                </a:solidFill>
              </a:rPr>
              <a:t>BALANCING &amp; COMPENSATING EXTRACTIONS</a:t>
            </a:r>
            <a:endParaRPr/>
          </a:p>
        </p:txBody>
      </p:sp>
      <p:graphicFrame>
        <p:nvGraphicFramePr>
          <p:cNvPr id="202" name="Google Shape;202;p8"/>
          <p:cNvGraphicFramePr/>
          <p:nvPr/>
        </p:nvGraphicFramePr>
        <p:xfrm>
          <a:off x="839796" y="1924667"/>
          <a:ext cx="8214225" cy="3666750"/>
        </p:xfrm>
        <a:graphic>
          <a:graphicData uri="http://schemas.openxmlformats.org/drawingml/2006/table">
            <a:tbl>
              <a:tblPr>
                <a:noFill/>
                <a:tableStyleId>{138CBEF7-B3ED-447E-90CF-060F200B01BF}</a:tableStyleId>
              </a:tblPr>
              <a:tblGrid>
                <a:gridCol w="2738075">
                  <a:extLst>
                    <a:ext uri="{9D8B030D-6E8A-4147-A177-3AD203B41FA5}">
                      <a16:colId xmlns:a16="http://schemas.microsoft.com/office/drawing/2014/main" val="20000"/>
                    </a:ext>
                  </a:extLst>
                </a:gridCol>
                <a:gridCol w="2738075">
                  <a:extLst>
                    <a:ext uri="{9D8B030D-6E8A-4147-A177-3AD203B41FA5}">
                      <a16:colId xmlns:a16="http://schemas.microsoft.com/office/drawing/2014/main" val="20001"/>
                    </a:ext>
                  </a:extLst>
                </a:gridCol>
                <a:gridCol w="2738075">
                  <a:extLst>
                    <a:ext uri="{9D8B030D-6E8A-4147-A177-3AD203B41FA5}">
                      <a16:colId xmlns:a16="http://schemas.microsoft.com/office/drawing/2014/main" val="20002"/>
                    </a:ext>
                  </a:extLst>
                </a:gridCol>
              </a:tblGrid>
              <a:tr h="604025">
                <a:tc>
                  <a:txBody>
                    <a:bodyPr/>
                    <a:lstStyle/>
                    <a:p>
                      <a:pPr marL="0" marR="0" lvl="0" indent="0" algn="ctr" rtl="0">
                        <a:spcBef>
                          <a:spcPts val="0"/>
                        </a:spcBef>
                        <a:spcAft>
                          <a:spcPts val="0"/>
                        </a:spcAft>
                        <a:buNone/>
                      </a:pPr>
                      <a:r>
                        <a:rPr lang="en-US" sz="1500" b="1" i="0" u="none" strike="noStrike" cap="none">
                          <a:solidFill>
                            <a:srgbClr val="000000"/>
                          </a:solidFill>
                          <a:latin typeface="Arial"/>
                          <a:ea typeface="Arial"/>
                          <a:cs typeface="Arial"/>
                          <a:sym typeface="Arial"/>
                        </a:rPr>
                        <a:t>Dentition</a:t>
                      </a:r>
                      <a:endParaRPr sz="24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FFCC"/>
                    </a:solidFill>
                  </a:tcPr>
                </a:tc>
                <a:tc>
                  <a:txBody>
                    <a:bodyPr/>
                    <a:lstStyle/>
                    <a:p>
                      <a:pPr marL="0" marR="0" lvl="0" indent="0" algn="ctr" rtl="0">
                        <a:spcBef>
                          <a:spcPts val="0"/>
                        </a:spcBef>
                        <a:spcAft>
                          <a:spcPts val="0"/>
                        </a:spcAft>
                        <a:buNone/>
                      </a:pPr>
                      <a:r>
                        <a:rPr lang="en-US" sz="1500" b="1" i="0" u="none" strike="noStrike" cap="none">
                          <a:solidFill>
                            <a:srgbClr val="000000"/>
                          </a:solidFill>
                          <a:latin typeface="Arial"/>
                          <a:ea typeface="Arial"/>
                          <a:cs typeface="Arial"/>
                          <a:sym typeface="Arial"/>
                        </a:rPr>
                        <a:t>Situation</a:t>
                      </a:r>
                      <a:endParaRPr sz="24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FFCC"/>
                    </a:solidFill>
                  </a:tcPr>
                </a:tc>
                <a:tc>
                  <a:txBody>
                    <a:bodyPr/>
                    <a:lstStyle/>
                    <a:p>
                      <a:pPr marL="0" marR="0" lvl="0" indent="0" algn="ctr" rtl="0">
                        <a:spcBef>
                          <a:spcPts val="0"/>
                        </a:spcBef>
                        <a:spcAft>
                          <a:spcPts val="0"/>
                        </a:spcAft>
                        <a:buNone/>
                      </a:pPr>
                      <a:r>
                        <a:rPr lang="en-US" sz="1500" b="1" i="0" u="none" strike="noStrike" cap="none">
                          <a:solidFill>
                            <a:srgbClr val="000000"/>
                          </a:solidFill>
                          <a:latin typeface="Arial"/>
                          <a:ea typeface="Arial"/>
                          <a:cs typeface="Arial"/>
                          <a:sym typeface="Arial"/>
                        </a:rPr>
                        <a:t>Balancing Extraction</a:t>
                      </a:r>
                      <a:endParaRPr sz="24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CCFFCC"/>
                    </a:solidFill>
                  </a:tcPr>
                </a:tc>
                <a:extLst>
                  <a:ext uri="{0D108BD9-81ED-4DB2-BD59-A6C34878D82A}">
                    <a16:rowId xmlns:a16="http://schemas.microsoft.com/office/drawing/2014/main" val="10000"/>
                  </a:ext>
                </a:extLst>
              </a:tr>
              <a:tr h="288375">
                <a:tc rowSpan="4">
                  <a:txBody>
                    <a:bodyPr/>
                    <a:lstStyle/>
                    <a:p>
                      <a:pPr marL="0" marR="0" lvl="0" indent="0" algn="l" rtl="0">
                        <a:spcBef>
                          <a:spcPts val="0"/>
                        </a:spcBef>
                        <a:spcAft>
                          <a:spcPts val="0"/>
                        </a:spcAft>
                        <a:buNone/>
                      </a:pPr>
                      <a:r>
                        <a:rPr lang="en-US" sz="1900" b="0" i="0" u="none" strike="noStrike" cap="none">
                          <a:solidFill>
                            <a:srgbClr val="000000"/>
                          </a:solidFill>
                          <a:latin typeface="Arial"/>
                          <a:ea typeface="Arial"/>
                          <a:cs typeface="Arial"/>
                          <a:sym typeface="Arial"/>
                        </a:rPr>
                        <a:t>Primary canines and primary first molars</a:t>
                      </a:r>
                      <a:endParaRPr sz="28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Crowded dentition</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Considered</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670650">
                <a:tc vMerge="1">
                  <a:txBody>
                    <a:bodyPr/>
                    <a:lstStyle/>
                    <a:p>
                      <a:endParaRPr lang="en-US"/>
                    </a:p>
                  </a:txBody>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Centreline shift with spacing remaining mesial to the extraction site</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Monitor for tooth movement and seek orthodontic assessment</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467425">
                <a:tc vMerge="1">
                  <a:txBody>
                    <a:bodyPr/>
                    <a:lstStyle/>
                    <a:p>
                      <a:endParaRPr lang="en-US"/>
                    </a:p>
                  </a:txBody>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Centreline shift with complete space closure</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l" rtl="0">
                        <a:spcBef>
                          <a:spcPts val="0"/>
                        </a:spcBef>
                        <a:spcAft>
                          <a:spcPts val="0"/>
                        </a:spcAft>
                        <a:buNone/>
                      </a:pPr>
                      <a:r>
                        <a:rPr lang="en-US" sz="1800" b="0" i="0" u="none" strike="noStrike" cap="none">
                          <a:solidFill>
                            <a:srgbClr val="000000"/>
                          </a:solidFill>
                          <a:latin typeface="Arial"/>
                          <a:ea typeface="Arial"/>
                          <a:cs typeface="Arial"/>
                          <a:sym typeface="Arial"/>
                        </a:rPr>
                        <a:t>Delay until orthodontic assessment</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92625">
                <a:tc vMerge="1">
                  <a:txBody>
                    <a:bodyPr/>
                    <a:lstStyle/>
                    <a:p>
                      <a:endParaRPr lang="en-US"/>
                    </a:p>
                  </a:txBody>
                  <a:tcPr/>
                </a:tc>
                <a:tc>
                  <a:txBody>
                    <a:bodyPr/>
                    <a:lstStyle/>
                    <a:p>
                      <a:pPr marL="0" marR="0" lvl="0" indent="0" algn="ctr" rtl="0">
                        <a:spcBef>
                          <a:spcPts val="0"/>
                        </a:spcBef>
                        <a:spcAft>
                          <a:spcPts val="0"/>
                        </a:spcAft>
                        <a:buNone/>
                      </a:pPr>
                      <a:r>
                        <a:rPr lang="en-US" sz="1800" b="0" i="0" u="none" strike="noStrike" cap="none">
                          <a:solidFill>
                            <a:srgbClr val="000000"/>
                          </a:solidFill>
                          <a:latin typeface="Arial"/>
                          <a:ea typeface="Arial"/>
                          <a:cs typeface="Arial"/>
                          <a:sym typeface="Arial"/>
                        </a:rPr>
                        <a:t>No centreline shift</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marR="0" lvl="0" indent="0" algn="ctr" rtl="0">
                        <a:spcBef>
                          <a:spcPts val="0"/>
                        </a:spcBef>
                        <a:spcAft>
                          <a:spcPts val="0"/>
                        </a:spcAft>
                        <a:buNone/>
                      </a:pPr>
                      <a:r>
                        <a:rPr lang="en-US" sz="1800" b="0" i="0" u="none" strike="noStrike" cap="none">
                          <a:solidFill>
                            <a:srgbClr val="000000"/>
                          </a:solidFill>
                          <a:latin typeface="Arial"/>
                          <a:ea typeface="Arial"/>
                          <a:cs typeface="Arial"/>
                          <a:sym typeface="Arial"/>
                        </a:rPr>
                        <a:t>Not indicated</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305950">
                <a:tc>
                  <a:txBody>
                    <a:bodyPr/>
                    <a:lstStyle/>
                    <a:p>
                      <a:pPr marL="0" marR="0" lvl="0" indent="0" algn="l" rtl="0">
                        <a:spcBef>
                          <a:spcPts val="0"/>
                        </a:spcBef>
                        <a:spcAft>
                          <a:spcPts val="0"/>
                        </a:spcAft>
                        <a:buNone/>
                      </a:pPr>
                      <a:r>
                        <a:rPr lang="en-US" sz="1900" b="0" i="0" u="none" strike="noStrike" cap="none">
                          <a:solidFill>
                            <a:srgbClr val="000000"/>
                          </a:solidFill>
                          <a:latin typeface="Arial"/>
                          <a:ea typeface="Arial"/>
                          <a:cs typeface="Arial"/>
                          <a:sym typeface="Arial"/>
                        </a:rPr>
                        <a:t>Primary incisors</a:t>
                      </a:r>
                      <a:endParaRPr sz="28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gridSpan="2">
                  <a:txBody>
                    <a:bodyPr/>
                    <a:lstStyle/>
                    <a:p>
                      <a:pPr marL="0" marR="0" lvl="0" indent="0" algn="ctr" rtl="0">
                        <a:spcBef>
                          <a:spcPts val="0"/>
                        </a:spcBef>
                        <a:spcAft>
                          <a:spcPts val="0"/>
                        </a:spcAft>
                        <a:buNone/>
                      </a:pPr>
                      <a:r>
                        <a:rPr lang="en-US" sz="1800" b="0" i="0" u="none" strike="noStrike" cap="none">
                          <a:solidFill>
                            <a:srgbClr val="000000"/>
                          </a:solidFill>
                          <a:latin typeface="Arial"/>
                          <a:ea typeface="Arial"/>
                          <a:cs typeface="Arial"/>
                          <a:sym typeface="Arial"/>
                        </a:rPr>
                        <a:t>Not indicated</a:t>
                      </a:r>
                      <a:endParaRPr sz="27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5"/>
                  </a:ext>
                </a:extLst>
              </a:tr>
              <a:tr h="509925">
                <a:tc>
                  <a:txBody>
                    <a:bodyPr/>
                    <a:lstStyle/>
                    <a:p>
                      <a:pPr marL="0" marR="0" lvl="0" indent="0" algn="l" rtl="0">
                        <a:spcBef>
                          <a:spcPts val="0"/>
                        </a:spcBef>
                        <a:spcAft>
                          <a:spcPts val="0"/>
                        </a:spcAft>
                        <a:buNone/>
                      </a:pPr>
                      <a:r>
                        <a:rPr lang="en-US" sz="2000" b="0" i="0" u="none" strike="noStrike" cap="none">
                          <a:solidFill>
                            <a:srgbClr val="000000"/>
                          </a:solidFill>
                          <a:latin typeface="Arial"/>
                          <a:ea typeface="Arial"/>
                          <a:cs typeface="Arial"/>
                          <a:sym typeface="Arial"/>
                        </a:rPr>
                        <a:t>Second primary molars</a:t>
                      </a:r>
                      <a:endParaRPr sz="29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gridSpan="2">
                  <a:txBody>
                    <a:bodyPr/>
                    <a:lstStyle/>
                    <a:p>
                      <a:pPr marL="0" marR="0" lvl="0" indent="0" algn="ctr" rtl="0">
                        <a:spcBef>
                          <a:spcPts val="0"/>
                        </a:spcBef>
                        <a:spcAft>
                          <a:spcPts val="0"/>
                        </a:spcAft>
                        <a:buNone/>
                      </a:pPr>
                      <a:r>
                        <a:rPr lang="en-US" sz="1700" b="0" i="0" u="none" strike="noStrike" cap="none">
                          <a:solidFill>
                            <a:srgbClr val="000000"/>
                          </a:solidFill>
                          <a:latin typeface="Arial"/>
                          <a:ea typeface="Arial"/>
                          <a:cs typeface="Arial"/>
                          <a:sym typeface="Arial"/>
                        </a:rPr>
                        <a:t>Not indicated</a:t>
                      </a:r>
                      <a:endParaRPr sz="2600" u="none" strike="noStrike" cap="none"/>
                    </a:p>
                  </a:txBody>
                  <a:tcPr marL="54775" marR="54775" marT="34300" marB="34300">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hMerge="1">
                  <a:txBody>
                    <a:bodyPr/>
                    <a:lstStyle/>
                    <a:p>
                      <a:endParaRPr lang="en-US"/>
                    </a:p>
                  </a:txBody>
                  <a:tcPr/>
                </a:tc>
                <a:extLst>
                  <a:ext uri="{0D108BD9-81ED-4DB2-BD59-A6C34878D82A}">
                    <a16:rowId xmlns:a16="http://schemas.microsoft.com/office/drawing/2014/main" val="10006"/>
                  </a:ext>
                </a:extLst>
              </a:tr>
            </a:tbl>
          </a:graphicData>
        </a:graphic>
      </p:graphicFrame>
      <p:sp>
        <p:nvSpPr>
          <p:cNvPr id="203" name="Google Shape;203;p8"/>
          <p:cNvSpPr/>
          <p:nvPr/>
        </p:nvSpPr>
        <p:spPr>
          <a:xfrm>
            <a:off x="3039621" y="2370294"/>
            <a:ext cx="19615709" cy="276999"/>
          </a:xfrm>
          <a:prstGeom prst="rect">
            <a:avLst/>
          </a:prstGeom>
          <a:noFill/>
          <a:ln>
            <a:noFill/>
          </a:ln>
        </p:spPr>
        <p:txBody>
          <a:bodyPr spcFirstLastPara="1" wrap="square" lIns="68575" tIns="34275" rIns="68575" bIns="34275" anchor="ctr" anchorCtr="0">
            <a:spAutoFit/>
          </a:bodyPr>
          <a:lstStyle/>
          <a:p>
            <a:pPr marL="0" marR="0" lvl="0" indent="0" algn="l" rtl="0">
              <a:spcBef>
                <a:spcPts val="0"/>
              </a:spcBef>
              <a:spcAft>
                <a:spcPts val="0"/>
              </a:spcAft>
              <a:buNone/>
            </a:pPr>
            <a:endParaRPr sz="1350">
              <a:solidFill>
                <a:schemeClr val="dk1"/>
              </a:solidFill>
              <a:latin typeface="Trebuchet MS"/>
              <a:ea typeface="Trebuchet MS"/>
              <a:cs typeface="Trebuchet MS"/>
              <a:sym typeface="Trebuchet MS"/>
            </a:endParaRPr>
          </a:p>
        </p:txBody>
      </p:sp>
      <p:sp>
        <p:nvSpPr>
          <p:cNvPr id="204" name="Google Shape;204;p8"/>
          <p:cNvSpPr txBox="1"/>
          <p:nvPr/>
        </p:nvSpPr>
        <p:spPr>
          <a:xfrm>
            <a:off x="4151630" y="1509177"/>
            <a:ext cx="3416427" cy="4154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100">
                <a:solidFill>
                  <a:schemeClr val="dk1"/>
                </a:solidFill>
                <a:latin typeface="Trebuchet MS"/>
                <a:ea typeface="Trebuchet MS"/>
                <a:cs typeface="Trebuchet MS"/>
                <a:sym typeface="Trebuchet MS"/>
              </a:rPr>
              <a:t>RCSEng recommendation: </a:t>
            </a:r>
            <a:endParaRPr/>
          </a:p>
        </p:txBody>
      </p:sp>
      <p:sp>
        <p:nvSpPr>
          <p:cNvPr id="205" name="Google Shape;205;p8"/>
          <p:cNvSpPr txBox="1"/>
          <p:nvPr/>
        </p:nvSpPr>
        <p:spPr>
          <a:xfrm>
            <a:off x="1700724" y="5766809"/>
            <a:ext cx="6549900" cy="7080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2000" b="1">
                <a:solidFill>
                  <a:schemeClr val="dk1"/>
                </a:solidFill>
                <a:latin typeface="Arial"/>
                <a:ea typeface="Arial"/>
                <a:cs typeface="Arial"/>
                <a:sym typeface="Arial"/>
              </a:rPr>
              <a:t> Compensating extraction are never considered in the primary dentition </a:t>
            </a:r>
            <a:endParaRPr sz="2000" b="1">
              <a:solidFill>
                <a:schemeClr val="dk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1262</TotalTime>
  <Words>2135</Words>
  <Application>Microsoft Office PowerPoint</Application>
  <PresentationFormat>Widescreen</PresentationFormat>
  <Paragraphs>219</Paragraphs>
  <Slides>30</Slides>
  <Notes>28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Trebuchet MS</vt:lpstr>
      <vt:lpstr>Times New Roman</vt:lpstr>
      <vt:lpstr>Stardos Stencil</vt:lpstr>
      <vt:lpstr>Calibri</vt:lpstr>
      <vt:lpstr>Noto Sans Symbols</vt:lpstr>
      <vt:lpstr>Arial</vt:lpstr>
      <vt:lpstr>Arial Rounded</vt:lpstr>
      <vt:lpstr>Facet</vt:lpstr>
      <vt:lpstr>PowerPoint Presentation</vt:lpstr>
      <vt:lpstr>CONTENTS</vt:lpstr>
      <vt:lpstr>CONSIDERATION FOR EXTRACTIONS </vt:lpstr>
      <vt:lpstr>PowerPoint Presentation</vt:lpstr>
      <vt:lpstr>MALOCCLUSION </vt:lpstr>
      <vt:lpstr>MALOCCLUSION </vt:lpstr>
      <vt:lpstr>ORTHODONTIC NEED </vt:lpstr>
      <vt:lpstr>PHONATION </vt:lpstr>
      <vt:lpstr>BALANCING &amp; COMPENSATING EXTRACTIONS</vt:lpstr>
      <vt:lpstr>SPACE MAINTAINERS</vt:lpstr>
      <vt:lpstr>SPACE MAINTAINERS </vt:lpstr>
      <vt:lpstr>SPACE MAINTAINERS </vt:lpstr>
      <vt:lpstr>SPACE MAINTAINENCE </vt:lpstr>
      <vt:lpstr>SPACE MAINTAINERS </vt:lpstr>
      <vt:lpstr>PowerPoint Presentation</vt:lpstr>
      <vt:lpstr>SEDATION &amp; GENERAL ANAESTHESIA </vt:lpstr>
      <vt:lpstr>SEDATION </vt:lpstr>
      <vt:lpstr>SEDATION </vt:lpstr>
      <vt:lpstr>PowerPoint Presentation</vt:lpstr>
      <vt:lpstr>Patient Selection For Sedation </vt:lpstr>
      <vt:lpstr>SEDATION</vt:lpstr>
      <vt:lpstr>SEDATION </vt:lpstr>
      <vt:lpstr>SEDATION</vt:lpstr>
      <vt:lpstr>PowerPoint Presentation</vt:lpstr>
      <vt:lpstr>GENERAL ANAESTHESIA </vt:lpstr>
      <vt:lpstr>GENERAL ANAESTHESIA </vt:lpstr>
      <vt:lpstr>GENERAL ANAESTHESIA </vt:lpstr>
      <vt:lpstr>PowerPoint Presentation</vt:lpstr>
      <vt:lpstr>REFERRAL </vt:lpstr>
      <vt:lpstr>FOLLOW UP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Sourabh</dc:creator>
  <cp:lastModifiedBy>parveensathia@gmail.com</cp:lastModifiedBy>
  <cp:revision>4</cp:revision>
  <dcterms:created xsi:type="dcterms:W3CDTF">2019-12-13T13:11:00Z</dcterms:created>
  <dcterms:modified xsi:type="dcterms:W3CDTF">2025-11-27T07:00:17Z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1033-11.2.0.9150</vt:lpwstr>
  </property>
</Properties>
</file>